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33"/>
  </p:notesMasterIdLst>
  <p:handoutMasterIdLst>
    <p:handoutMasterId r:id="rId34"/>
  </p:handoutMasterIdLst>
  <p:sldIdLst>
    <p:sldId id="256" r:id="rId2"/>
    <p:sldId id="314" r:id="rId3"/>
    <p:sldId id="315" r:id="rId4"/>
    <p:sldId id="316" r:id="rId5"/>
    <p:sldId id="317" r:id="rId6"/>
    <p:sldId id="318" r:id="rId7"/>
    <p:sldId id="320" r:id="rId8"/>
    <p:sldId id="321" r:id="rId9"/>
    <p:sldId id="322" r:id="rId10"/>
    <p:sldId id="323" r:id="rId11"/>
    <p:sldId id="319" r:id="rId12"/>
    <p:sldId id="324" r:id="rId13"/>
    <p:sldId id="344" r:id="rId14"/>
    <p:sldId id="325" r:id="rId15"/>
    <p:sldId id="326" r:id="rId16"/>
    <p:sldId id="327" r:id="rId17"/>
    <p:sldId id="328"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A13"/>
    <a:srgbClr val="A7C7D8"/>
    <a:srgbClr val="F5D9A7"/>
    <a:srgbClr val="FF0000"/>
    <a:srgbClr val="EEEEEE"/>
    <a:srgbClr val="FE4E46"/>
    <a:srgbClr val="A15369"/>
    <a:srgbClr val="846B88"/>
    <a:srgbClr val="8F627A"/>
    <a:srgbClr val="985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4"/>
    <p:restoredTop sz="96197"/>
  </p:normalViewPr>
  <p:slideViewPr>
    <p:cSldViewPr snapToGrid="0">
      <p:cViewPr varScale="1">
        <p:scale>
          <a:sx n="111" d="100"/>
          <a:sy n="111" d="100"/>
        </p:scale>
        <p:origin x="216" y="26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BBF81D4-8A1A-05FF-6B8E-C1770B3396E0}"/>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de-DE" dirty="0">
              <a:latin typeface="Lato" panose="020F0502020204030203" pitchFamily="34" charset="0"/>
            </a:endParaRPr>
          </a:p>
        </p:txBody>
      </p:sp>
      <p:sp>
        <p:nvSpPr>
          <p:cNvPr id="3" name="Datumsplatzhalter 2">
            <a:extLst>
              <a:ext uri="{FF2B5EF4-FFF2-40B4-BE49-F238E27FC236}">
                <a16:creationId xmlns:a16="http://schemas.microsoft.com/office/drawing/2014/main" id="{696148AB-673B-3B58-E7B9-823A71CBE90B}"/>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B6EBE1F1-7795-BD42-A8C7-600871D5071A}" type="datetimeFigureOut">
              <a:rPr lang="de-DE" smtClean="0">
                <a:latin typeface="Lato" panose="020F0502020204030203" pitchFamily="34" charset="0"/>
              </a:rPr>
              <a:t>07.09.24</a:t>
            </a:fld>
            <a:endParaRPr lang="de-DE" dirty="0">
              <a:latin typeface="Lato" panose="020F0502020204030203" pitchFamily="34" charset="0"/>
            </a:endParaRPr>
          </a:p>
        </p:txBody>
      </p:sp>
      <p:sp>
        <p:nvSpPr>
          <p:cNvPr id="4" name="Fußzeilenplatzhalter 3">
            <a:extLst>
              <a:ext uri="{FF2B5EF4-FFF2-40B4-BE49-F238E27FC236}">
                <a16:creationId xmlns:a16="http://schemas.microsoft.com/office/drawing/2014/main" id="{0A37B62F-2290-13F3-B17E-0F9E6A913314}"/>
              </a:ext>
            </a:extLst>
          </p:cNvPr>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r>
              <a:rPr lang="de-DE" dirty="0">
                <a:latin typeface="Lato" panose="020F0502020204030203" pitchFamily="34" charset="0"/>
              </a:rPr>
              <a:t>VSV Vortrag "Saubere Luft" IGÖ </a:t>
            </a:r>
            <a:r>
              <a:rPr lang="de-DE" dirty="0" err="1">
                <a:latin typeface="Lato" panose="020F0502020204030203" pitchFamily="34" charset="0"/>
              </a:rPr>
              <a:t>Mag.a</a:t>
            </a:r>
            <a:r>
              <a:rPr lang="de-DE" dirty="0">
                <a:latin typeface="Lato" panose="020F0502020204030203" pitchFamily="34" charset="0"/>
              </a:rPr>
              <a:t> Veronika Kunnert</a:t>
            </a:r>
          </a:p>
        </p:txBody>
      </p:sp>
      <p:sp>
        <p:nvSpPr>
          <p:cNvPr id="5" name="Foliennummernplatzhalter 4">
            <a:extLst>
              <a:ext uri="{FF2B5EF4-FFF2-40B4-BE49-F238E27FC236}">
                <a16:creationId xmlns:a16="http://schemas.microsoft.com/office/drawing/2014/main" id="{18218CB8-1416-C66B-0C77-83FADD98B96D}"/>
              </a:ext>
            </a:extLst>
          </p:cNvPr>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8AAFA177-ADF5-CA46-B918-6E1FE3C7747D}" type="slidenum">
              <a:rPr lang="de-DE" smtClean="0">
                <a:latin typeface="Lato" panose="020F0502020204030203" pitchFamily="34" charset="0"/>
              </a:rPr>
              <a:t>‹Nr.›</a:t>
            </a:fld>
            <a:endParaRPr lang="de-DE" dirty="0">
              <a:latin typeface="Lato" panose="020F0502020204030203" pitchFamily="34" charset="0"/>
            </a:endParaRPr>
          </a:p>
        </p:txBody>
      </p:sp>
    </p:spTree>
    <p:extLst>
      <p:ext uri="{BB962C8B-B14F-4D97-AF65-F5344CB8AC3E}">
        <p14:creationId xmlns:p14="http://schemas.microsoft.com/office/powerpoint/2010/main" val="3623167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b="0" i="0">
                <a:latin typeface="Lato" panose="020F0502020204030203" pitchFamily="34" charset="0"/>
              </a:defRPr>
            </a:lvl1pPr>
          </a:lstStyle>
          <a:p>
            <a:endParaRPr lang="de-DE" dirty="0"/>
          </a:p>
        </p:txBody>
      </p:sp>
      <p:sp>
        <p:nvSpPr>
          <p:cNvPr id="3" name="Datumsplatzhalt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b="0" i="0">
                <a:latin typeface="Lato" panose="020F0502020204030203" pitchFamily="34" charset="0"/>
              </a:defRPr>
            </a:lvl1pPr>
          </a:lstStyle>
          <a:p>
            <a:fld id="{2D2AF8C2-E29D-E04D-9BD9-9D98753DCC0A}" type="datetimeFigureOut">
              <a:rPr lang="de-DE" smtClean="0"/>
              <a:pPr/>
              <a:t>07.09.24</a:t>
            </a:fld>
            <a:endParaRPr lang="de-DE" dirty="0"/>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Lato" panose="020F0502020204030203" pitchFamily="34" charset="0"/>
              </a:defRPr>
            </a:lvl1pPr>
          </a:lstStyle>
          <a:p>
            <a:r>
              <a:rPr lang="de-DE" dirty="0"/>
              <a:t>VSV Vortrag "Saubere Luft" IGÖ </a:t>
            </a:r>
            <a:r>
              <a:rPr lang="de-DE" dirty="0" err="1"/>
              <a:t>Mag.a</a:t>
            </a:r>
            <a:r>
              <a:rPr lang="de-DE" dirty="0"/>
              <a:t> Veronika Kunnert</a:t>
            </a:r>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Lato" panose="020F0502020204030203" pitchFamily="34" charset="0"/>
              </a:defRPr>
            </a:lvl1pPr>
          </a:lstStyle>
          <a:p>
            <a:fld id="{E1125F49-3EE1-8B4D-9980-ED42176733AA}" type="slidenum">
              <a:rPr lang="de-DE" smtClean="0"/>
              <a:pPr/>
              <a:t>‹Nr.›</a:t>
            </a:fld>
            <a:endParaRPr lang="de-DE" dirty="0"/>
          </a:p>
        </p:txBody>
      </p:sp>
    </p:spTree>
    <p:extLst>
      <p:ext uri="{BB962C8B-B14F-4D97-AF65-F5344CB8AC3E}">
        <p14:creationId xmlns:p14="http://schemas.microsoft.com/office/powerpoint/2010/main" val="12151394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b="0" i="0" kern="1200">
        <a:solidFill>
          <a:schemeClr val="tx1"/>
        </a:solidFill>
        <a:latin typeface="Lato" panose="020F0502020204030203" pitchFamily="34" charset="0"/>
        <a:ea typeface="+mn-ea"/>
        <a:cs typeface="+mn-cs"/>
      </a:defRPr>
    </a:lvl1pPr>
    <a:lvl2pPr marL="457200" algn="l" defTabSz="914400" rtl="0" eaLnBrk="1" latinLnBrk="0" hangingPunct="1">
      <a:defRPr sz="1200" b="0" i="0" kern="1200">
        <a:solidFill>
          <a:schemeClr val="tx1"/>
        </a:solidFill>
        <a:latin typeface="Lato" panose="020F0502020204030203" pitchFamily="34" charset="0"/>
        <a:ea typeface="+mn-ea"/>
        <a:cs typeface="+mn-cs"/>
      </a:defRPr>
    </a:lvl2pPr>
    <a:lvl3pPr marL="914400" algn="l" defTabSz="914400" rtl="0" eaLnBrk="1" latinLnBrk="0" hangingPunct="1">
      <a:defRPr sz="1200" b="0" i="0" kern="1200">
        <a:solidFill>
          <a:schemeClr val="tx1"/>
        </a:solidFill>
        <a:latin typeface="Lato" panose="020F0502020204030203" pitchFamily="34" charset="0"/>
        <a:ea typeface="+mn-ea"/>
        <a:cs typeface="+mn-cs"/>
      </a:defRPr>
    </a:lvl3pPr>
    <a:lvl4pPr marL="1371600" algn="l" defTabSz="914400" rtl="0" eaLnBrk="1" latinLnBrk="0" hangingPunct="1">
      <a:defRPr sz="1200" b="0" i="0" kern="1200">
        <a:solidFill>
          <a:schemeClr val="tx1"/>
        </a:solidFill>
        <a:latin typeface="Lato" panose="020F0502020204030203" pitchFamily="34" charset="0"/>
        <a:ea typeface="+mn-ea"/>
        <a:cs typeface="+mn-cs"/>
      </a:defRPr>
    </a:lvl4pPr>
    <a:lvl5pPr marL="1828800" algn="l" defTabSz="914400" rtl="0" eaLnBrk="1" latinLnBrk="0" hangingPunct="1">
      <a:defRPr sz="1200" b="0" i="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ugraz.at/institute/ibpsc/forschung/forschungsprojekte/laufende-projekte/impaq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a:t>
            </a:fld>
            <a:endParaRPr lang="de-DE"/>
          </a:p>
        </p:txBody>
      </p:sp>
      <p:sp>
        <p:nvSpPr>
          <p:cNvPr id="5" name="Fußzeilenplatzhalter 4">
            <a:extLst>
              <a:ext uri="{FF2B5EF4-FFF2-40B4-BE49-F238E27FC236}">
                <a16:creationId xmlns:a16="http://schemas.microsoft.com/office/drawing/2014/main" id="{E7762E5D-51CC-4CF8-B6A6-86B34E57B185}"/>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23935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Wir wissen heute um die Wichtigkeit von Luftqualität für Wohlbefinden, Leistungserhalt und Gesundheitsschutz. Außenluft hat einen CO₂-Wert von 420 ppm (</a:t>
            </a:r>
            <a:r>
              <a:rPr lang="de-AT" dirty="0" err="1"/>
              <a:t>parts</a:t>
            </a:r>
            <a:r>
              <a:rPr lang="de-AT" dirty="0"/>
              <a:t> per </a:t>
            </a:r>
            <a:r>
              <a:rPr lang="de-AT" dirty="0" err="1"/>
              <a:t>million</a:t>
            </a:r>
            <a:r>
              <a:rPr lang="de-AT" dirty="0"/>
              <a:t>). Der CO₂-Wert ist ein idealer Luftqualitätsmarker in Räumen: er zeigt den Anteil an schon veratmeter Luft zu Frischluft an, korreliert mit Feinstaub, organischen Verbindungen, Viren, ... Viren bleiben bei höheren CO₂-Werten länger infektiös.</a:t>
            </a:r>
          </a:p>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10</a:t>
            </a:fld>
            <a:endParaRPr lang="de-DE" dirty="0"/>
          </a:p>
        </p:txBody>
      </p:sp>
    </p:spTree>
    <p:extLst>
      <p:ext uri="{BB962C8B-B14F-4D97-AF65-F5344CB8AC3E}">
        <p14:creationId xmlns:p14="http://schemas.microsoft.com/office/powerpoint/2010/main" val="1416917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Wenn wir Luft mit Wasser vergleichen, dann sehen wir, dass sauberes Quellwasser (Frischluft) wunderbar ist, so wie gute Frischluft. Dort wo wir entweder nicht (gut) Lüften können oder der mögliche Luftaustausch zu gering ist, dort sind HEPA-Luftreiniger entweder alternativ oder auch zusätzlich! Luftreiniger senken den CO2-Wert nicht, es ist daher zusätzlich Lüften zu empfehlen!</a:t>
            </a:r>
          </a:p>
          <a:p>
            <a:endParaRPr lang="de-DE" u="none" dirty="0"/>
          </a:p>
        </p:txBody>
      </p:sp>
      <p:sp>
        <p:nvSpPr>
          <p:cNvPr id="4" name="Foliennummernplatzhalter 3"/>
          <p:cNvSpPr>
            <a:spLocks noGrp="1"/>
          </p:cNvSpPr>
          <p:nvPr>
            <p:ph type="sldNum" sz="quarter" idx="5"/>
          </p:nvPr>
        </p:nvSpPr>
        <p:spPr/>
        <p:txBody>
          <a:bodyPr/>
          <a:lstStyle/>
          <a:p>
            <a:fld id="{E1125F49-3EE1-8B4D-9980-ED42176733AA}" type="slidenum">
              <a:rPr lang="de-DE" smtClean="0"/>
              <a:t>11</a:t>
            </a:fld>
            <a:endParaRPr lang="de-DE"/>
          </a:p>
        </p:txBody>
      </p:sp>
      <p:sp>
        <p:nvSpPr>
          <p:cNvPr id="5" name="Fußzeilenplatzhalter 4">
            <a:extLst>
              <a:ext uri="{FF2B5EF4-FFF2-40B4-BE49-F238E27FC236}">
                <a16:creationId xmlns:a16="http://schemas.microsoft.com/office/drawing/2014/main" id="{C4450B70-9CE6-16A5-C312-2EFB15CF22CA}"/>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805712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u="none" strike="noStrike" dirty="0">
                <a:solidFill>
                  <a:srgbClr val="0F1419"/>
                </a:solidFill>
                <a:effectLst/>
                <a:latin typeface="Lato" panose="020F0502020204030203" pitchFamily="34" charset="0"/>
              </a:rPr>
              <a:t>Mit Cholera leben lernen hieß Exkremente nicht mehr auf die Straßen zu schütten, Kanalisation zu bauen, Trinkwasser zu filtern. Bei Corona schütten wir im übertragenen Sinne immer noch Exkremente auf die Straße und trinken ungefiltertes Wasser.</a:t>
            </a:r>
          </a:p>
          <a:p>
            <a:r>
              <a:rPr lang="de-DE" dirty="0"/>
              <a:t>https://</a:t>
            </a:r>
            <a:r>
              <a:rPr lang="de-DE" dirty="0" err="1"/>
              <a:t>zdfheute-stories-scroll.zdf.de</a:t>
            </a:r>
            <a:r>
              <a:rPr lang="de-DE" dirty="0"/>
              <a:t>/aerosole-klassenzimmer-corona/</a:t>
            </a:r>
          </a:p>
          <a:p>
            <a:r>
              <a:rPr lang="de-DE" dirty="0"/>
              <a:t>https://</a:t>
            </a:r>
            <a:r>
              <a:rPr lang="de-DE" dirty="0" err="1"/>
              <a:t>www.geschichtewiki.wien.gv.at</a:t>
            </a:r>
            <a:r>
              <a:rPr lang="de-DE" dirty="0"/>
              <a:t>/</a:t>
            </a:r>
            <a:r>
              <a:rPr lang="de-DE" dirty="0" err="1"/>
              <a:t>images</a:t>
            </a:r>
            <a:r>
              <a:rPr lang="de-DE" dirty="0"/>
              <a:t>/4/42/</a:t>
            </a:r>
            <a:r>
              <a:rPr lang="de-DE" dirty="0" err="1"/>
              <a:t>Straßenquerprofil.jpg</a:t>
            </a:r>
            <a:endParaRPr lang="de-DE" dirty="0"/>
          </a:p>
          <a:p>
            <a:r>
              <a:rPr lang="de-DE" dirty="0"/>
              <a:t>https://</a:t>
            </a:r>
            <a:r>
              <a:rPr lang="de-DE" dirty="0" err="1"/>
              <a:t>www.geschichtewiki.wien.gv.at</a:t>
            </a:r>
            <a:r>
              <a:rPr lang="de-DE" dirty="0"/>
              <a:t>/</a:t>
            </a:r>
            <a:r>
              <a:rPr lang="de-DE" dirty="0" err="1"/>
              <a:t>index.php?title</a:t>
            </a:r>
            <a:r>
              <a:rPr lang="de-DE" dirty="0"/>
              <a:t>=</a:t>
            </a:r>
            <a:r>
              <a:rPr lang="de-DE" dirty="0" err="1"/>
              <a:t>Datei:Wasserversorgung.jpg&amp;filetimestamp</a:t>
            </a:r>
            <a:r>
              <a:rPr lang="de-DE" dirty="0"/>
              <a:t>=20230914123930&amp;</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Aerosole: Transmissionen über viele Meter und lange nachdem eine Person im Raum war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u="none" strike="noStrike" dirty="0">
                <a:solidFill>
                  <a:srgbClr val="202124"/>
                </a:solidFill>
                <a:effectLst/>
              </a:rPr>
              <a:t>Partikel kleiner als 10 µm können Stunden bis Tage in der Luft verbleiben. Aerosole sind generell nicht stabil und verändern sich in der Regel in Abhängigkeit von Luftfeuchtigkeit, Temperatur und weiteren physikalischen und chemischen Prozessen im Laufe der Zeit. Aerosole können auch Bakterien und Viren enthalten.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a:p>
            <a:endParaRPr lang="de-AT" u="none" strike="noStrike" dirty="0">
              <a:solidFill>
                <a:srgbClr val="0F1419"/>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12</a:t>
            </a:fld>
            <a:endParaRPr lang="de-DE"/>
          </a:p>
        </p:txBody>
      </p:sp>
      <p:sp>
        <p:nvSpPr>
          <p:cNvPr id="5" name="Fußzeilenplatzhalter 4">
            <a:extLst>
              <a:ext uri="{FF2B5EF4-FFF2-40B4-BE49-F238E27FC236}">
                <a16:creationId xmlns:a16="http://schemas.microsoft.com/office/drawing/2014/main" id="{DCF93034-AA28-113B-E8FB-AA7CC232EE0A}"/>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654383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14</a:t>
            </a:fld>
            <a:endParaRPr lang="de-DE" dirty="0"/>
          </a:p>
        </p:txBody>
      </p:sp>
    </p:spTree>
    <p:extLst>
      <p:ext uri="{BB962C8B-B14F-4D97-AF65-F5344CB8AC3E}">
        <p14:creationId xmlns:p14="http://schemas.microsoft.com/office/powerpoint/2010/main" val="5378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15</a:t>
            </a:fld>
            <a:endParaRPr lang="de-DE" dirty="0"/>
          </a:p>
        </p:txBody>
      </p:sp>
    </p:spTree>
    <p:extLst>
      <p:ext uri="{BB962C8B-B14F-4D97-AF65-F5344CB8AC3E}">
        <p14:creationId xmlns:p14="http://schemas.microsoft.com/office/powerpoint/2010/main" val="710085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16</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655097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r>
              <a:rPr lang="de-DE" dirty="0"/>
              <a:t>Wichtig: Fenster schließen, wenn niemand im Raum ist. SchülerInnen wärmen den Raum, Dauerlüftung ist behaglicher und messbar energieeffizienter!</a:t>
            </a:r>
          </a:p>
        </p:txBody>
      </p:sp>
      <p:sp>
        <p:nvSpPr>
          <p:cNvPr id="4" name="Foliennummernplatzhalter 3"/>
          <p:cNvSpPr>
            <a:spLocks noGrp="1"/>
          </p:cNvSpPr>
          <p:nvPr>
            <p:ph type="sldNum" sz="quarter" idx="5"/>
          </p:nvPr>
        </p:nvSpPr>
        <p:spPr/>
        <p:txBody>
          <a:bodyPr/>
          <a:lstStyle/>
          <a:p>
            <a:fld id="{E1125F49-3EE1-8B4D-9980-ED42176733AA}" type="slidenum">
              <a:rPr lang="de-DE" smtClean="0"/>
              <a:t>17</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78218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0" i="0" dirty="0">
                <a:solidFill>
                  <a:srgbClr val="2F5C82"/>
                </a:solidFill>
                <a:effectLst/>
                <a:latin typeface="YADXm3pZ1HU 0"/>
              </a:rPr>
              <a:t>Mobile HEPA-Luftreiniger filtern Staub, Feinstaub, Allergene, Gerüche, organische Stoffe &amp; Krankheitserreger aus der Luft. </a:t>
            </a:r>
            <a:endParaRPr lang="de-AT" dirty="0">
              <a:solidFill>
                <a:srgbClr val="2F5C82"/>
              </a:solidFill>
              <a:effectLst/>
              <a:latin typeface="YADXm3pZ1HU 0"/>
            </a:endParaRPr>
          </a:p>
          <a:p>
            <a:r>
              <a:rPr lang="de-AT" b="0" i="0" dirty="0">
                <a:solidFill>
                  <a:srgbClr val="2F5C82"/>
                </a:solidFill>
                <a:effectLst/>
                <a:latin typeface="YADXm3pZ1HU 0"/>
              </a:rPr>
              <a:t>Das erzeugt eine bessere Luftqualität. </a:t>
            </a:r>
            <a:br>
              <a:rPr lang="de-AT" sz="1200" u="none" strike="noStrike" dirty="0">
                <a:solidFill>
                  <a:schemeClr val="bg1"/>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Unterstützt zwischen Lüftungen &amp; </a:t>
            </a:r>
            <a:br>
              <a:rPr lang="de-AT" sz="1200"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falls </a:t>
            </a:r>
            <a:r>
              <a:rPr lang="de-AT" sz="1200" spc="50" dirty="0">
                <a:ln w="9525" cmpd="sng">
                  <a:noFill/>
                  <a:prstDash val="solid"/>
                </a:ln>
                <a:solidFill>
                  <a:srgbClr val="70AD47">
                    <a:tint val="1000"/>
                  </a:srgbClr>
                </a:solidFill>
                <a:latin typeface="Lato" panose="020F0502020204030203" pitchFamily="34" charset="0"/>
              </a:rPr>
              <a:t>witterungsbedingt o.Ä. </a:t>
            </a:r>
            <a:br>
              <a:rPr lang="de-AT" sz="1200" spc="50" dirty="0">
                <a:ln w="9525" cmpd="sng">
                  <a:noFill/>
                  <a:prstDash val="solid"/>
                </a:ln>
                <a:solidFill>
                  <a:srgbClr val="70AD47">
                    <a:tint val="1000"/>
                  </a:srgbClr>
                </a:solidFill>
                <a:latin typeface="Lato" panose="020F0502020204030203" pitchFamily="34" charset="0"/>
              </a:rPr>
            </a:br>
            <a:r>
              <a:rPr lang="de-AT" sz="1200" spc="50" dirty="0">
                <a:ln w="9525" cmpd="sng">
                  <a:noFill/>
                  <a:prstDash val="solid"/>
                </a:ln>
                <a:solidFill>
                  <a:srgbClr val="70AD47">
                    <a:tint val="1000"/>
                  </a:srgbClr>
                </a:solidFill>
                <a:latin typeface="Lato" panose="020F0502020204030203" pitchFamily="34" charset="0"/>
              </a:rPr>
              <a:t>weniger Luftaustausch stattfindet</a:t>
            </a:r>
            <a:endParaRPr lang="de-AT" sz="1200" spc="50" dirty="0">
              <a:ln w="9525" cmpd="sng">
                <a:noFill/>
                <a:prstDash val="solid"/>
              </a:ln>
              <a:solidFill>
                <a:srgbClr val="70AD47">
                  <a:tint val="1000"/>
                </a:srgbClr>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18</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515522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19</a:t>
            </a:fld>
            <a:endParaRPr lang="de-DE" dirty="0"/>
          </a:p>
        </p:txBody>
      </p:sp>
    </p:spTree>
    <p:extLst>
      <p:ext uri="{BB962C8B-B14F-4D97-AF65-F5344CB8AC3E}">
        <p14:creationId xmlns:p14="http://schemas.microsoft.com/office/powerpoint/2010/main" val="1435773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20</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650489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Einladen nachzudenken – was ist uns bezüglich der Gesundheit unserer Kinder wichtig und welche Werte sind uns durch die letzten Jahre wichtig geworden?</a:t>
            </a: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Wie war das vor 3, vor 5 Jahren?</a:t>
            </a:r>
          </a:p>
          <a:p>
            <a:pPr marL="0" marR="0" lvl="0" indent="0" algn="l" defTabSz="914400" rtl="0" eaLnBrk="1" fontAlgn="auto" latinLnBrk="0" hangingPunct="1">
              <a:lnSpc>
                <a:spcPct val="100000"/>
              </a:lnSpc>
              <a:spcBef>
                <a:spcPts val="0"/>
              </a:spcBef>
              <a:spcAft>
                <a:spcPts val="0"/>
              </a:spcAft>
              <a:buClrTx/>
              <a:buSzTx/>
              <a:buFontTx/>
              <a:buNone/>
              <a:tabLst/>
              <a:defRPr/>
            </a:pP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Lernen lernen: was brauchen unsere Kinder um gut zu lernen? </a:t>
            </a:r>
            <a:br>
              <a:rPr lang="de-AT" sz="1200" u="none" strike="noStrike" dirty="0">
                <a:solidFill>
                  <a:schemeClr val="bg1"/>
                </a:solidFill>
                <a:effectLst/>
                <a:latin typeface="Lato" panose="020F0502020204030203" pitchFamily="34" charset="0"/>
              </a:rPr>
            </a:b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2</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54307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21</a:t>
            </a:fld>
            <a:endParaRPr lang="de-DE" dirty="0"/>
          </a:p>
        </p:txBody>
      </p:sp>
    </p:spTree>
    <p:extLst>
      <p:ext uri="{BB962C8B-B14F-4D97-AF65-F5344CB8AC3E}">
        <p14:creationId xmlns:p14="http://schemas.microsoft.com/office/powerpoint/2010/main" val="3380827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22</a:t>
            </a:fld>
            <a:endParaRPr lang="de-DE" dirty="0"/>
          </a:p>
        </p:txBody>
      </p:sp>
    </p:spTree>
    <p:extLst>
      <p:ext uri="{BB962C8B-B14F-4D97-AF65-F5344CB8AC3E}">
        <p14:creationId xmlns:p14="http://schemas.microsoft.com/office/powerpoint/2010/main" val="3446618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Effekte hat der Fokus auf Innenraumluft zu legen?</a:t>
            </a:r>
          </a:p>
        </p:txBody>
      </p:sp>
      <p:sp>
        <p:nvSpPr>
          <p:cNvPr id="4" name="Foliennummernplatzhalter 3"/>
          <p:cNvSpPr>
            <a:spLocks noGrp="1"/>
          </p:cNvSpPr>
          <p:nvPr>
            <p:ph type="sldNum" sz="quarter" idx="5"/>
          </p:nvPr>
        </p:nvSpPr>
        <p:spPr/>
        <p:txBody>
          <a:bodyPr/>
          <a:lstStyle/>
          <a:p>
            <a:fld id="{E1125F49-3EE1-8B4D-9980-ED42176733AA}" type="slidenum">
              <a:rPr lang="de-DE" smtClean="0"/>
              <a:t>23</a:t>
            </a:fld>
            <a:endParaRPr lang="de-DE"/>
          </a:p>
        </p:txBody>
      </p:sp>
      <p:sp>
        <p:nvSpPr>
          <p:cNvPr id="5" name="Fußzeilenplatzhalter 4">
            <a:extLst>
              <a:ext uri="{FF2B5EF4-FFF2-40B4-BE49-F238E27FC236}">
                <a16:creationId xmlns:a16="http://schemas.microsoft.com/office/drawing/2014/main" id="{4C10B4CF-1B55-2AB5-E4DB-C5FA6DC37DD6}"/>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3937380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Effekte hat der Fokus auf Innenraumluft zu legen?</a:t>
            </a:r>
          </a:p>
        </p:txBody>
      </p:sp>
      <p:sp>
        <p:nvSpPr>
          <p:cNvPr id="4" name="Foliennummernplatzhalter 3"/>
          <p:cNvSpPr>
            <a:spLocks noGrp="1"/>
          </p:cNvSpPr>
          <p:nvPr>
            <p:ph type="sldNum" sz="quarter" idx="5"/>
          </p:nvPr>
        </p:nvSpPr>
        <p:spPr/>
        <p:txBody>
          <a:bodyPr/>
          <a:lstStyle/>
          <a:p>
            <a:fld id="{E1125F49-3EE1-8B4D-9980-ED42176733AA}" type="slidenum">
              <a:rPr lang="de-DE" smtClean="0"/>
              <a:t>25</a:t>
            </a:fld>
            <a:endParaRPr lang="de-DE"/>
          </a:p>
        </p:txBody>
      </p:sp>
      <p:sp>
        <p:nvSpPr>
          <p:cNvPr id="5" name="Fußzeilenplatzhalter 4">
            <a:extLst>
              <a:ext uri="{FF2B5EF4-FFF2-40B4-BE49-F238E27FC236}">
                <a16:creationId xmlns:a16="http://schemas.microsoft.com/office/drawing/2014/main" id="{4C10B4CF-1B55-2AB5-E4DB-C5FA6DC37DD6}"/>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4257451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26</a:t>
            </a:fld>
            <a:endParaRPr lang="de-DE" dirty="0"/>
          </a:p>
        </p:txBody>
      </p:sp>
    </p:spTree>
    <p:extLst>
      <p:ext uri="{BB962C8B-B14F-4D97-AF65-F5344CB8AC3E}">
        <p14:creationId xmlns:p14="http://schemas.microsoft.com/office/powerpoint/2010/main" val="922128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sng" strike="noStrike" kern="1200" dirty="0">
                <a:solidFill>
                  <a:schemeClr val="tx1"/>
                </a:solidFill>
                <a:effectLst/>
                <a:latin typeface="Lato" panose="020F0502020204030203" pitchFamily="34" charset="0"/>
                <a:ea typeface="+mn-ea"/>
                <a:cs typeface="+mn-cs"/>
                <a:hlinkClick r:id="rId3"/>
              </a:rPr>
              <a:t>https://www.tugraz.at/institute/ibpsc/forschung/forschungsprojekte/laufende-projekte/impaqs</a:t>
            </a:r>
            <a:r>
              <a:rPr lang="de-AT" sz="1200" b="0" i="0" u="none" strike="noStrike" kern="1200" dirty="0">
                <a:solidFill>
                  <a:schemeClr val="tx1"/>
                </a:solidFill>
                <a:effectLst/>
                <a:latin typeface="Lato" panose="020F0502020204030203" pitchFamily="34" charset="0"/>
                <a:ea typeface="+mn-ea"/>
                <a:cs typeface="+mn-cs"/>
              </a:rPr>
              <a:t> </a:t>
            </a:r>
          </a:p>
          <a:p>
            <a:r>
              <a:rPr lang="en-GB" dirty="0"/>
              <a:t>https://</a:t>
            </a:r>
            <a:r>
              <a:rPr lang="en-GB" dirty="0" err="1"/>
              <a:t>www.fwf.ac.at</a:t>
            </a:r>
            <a:r>
              <a:rPr lang="en-GB" dirty="0"/>
              <a:t>/</a:t>
            </a:r>
            <a:r>
              <a:rPr lang="en-GB" dirty="0" err="1"/>
              <a:t>aktuelles</a:t>
            </a:r>
            <a:r>
              <a:rPr lang="en-GB" dirty="0"/>
              <a:t>/detail/forschen-fuer-und-mit-der-gesellschaft-in-6-neuen-top-citizen-science-projekten</a:t>
            </a:r>
          </a:p>
          <a:p>
            <a:endParaRPr lang="en-GB" dirty="0"/>
          </a:p>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29</a:t>
            </a:fld>
            <a:endParaRPr lang="de-DE" dirty="0"/>
          </a:p>
        </p:txBody>
      </p:sp>
    </p:spTree>
    <p:extLst>
      <p:ext uri="{BB962C8B-B14F-4D97-AF65-F5344CB8AC3E}">
        <p14:creationId xmlns:p14="http://schemas.microsoft.com/office/powerpoint/2010/main" val="268718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30</a:t>
            </a:fld>
            <a:endParaRPr lang="de-DE" dirty="0"/>
          </a:p>
        </p:txBody>
      </p:sp>
    </p:spTree>
    <p:extLst>
      <p:ext uri="{BB962C8B-B14F-4D97-AF65-F5344CB8AC3E}">
        <p14:creationId xmlns:p14="http://schemas.microsoft.com/office/powerpoint/2010/main" val="3715438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ußzeilenplatzhalter 3"/>
          <p:cNvSpPr>
            <a:spLocks noGrp="1"/>
          </p:cNvSpPr>
          <p:nvPr>
            <p:ph type="ftr" sz="quarter" idx="4"/>
          </p:nvPr>
        </p:nvSpPr>
        <p:spPr/>
        <p:txBody>
          <a:bodyPr/>
          <a:lstStyle/>
          <a:p>
            <a:r>
              <a:rPr lang="de-DE"/>
              <a:t>VSV Vortrag "Saubere Luft" IGÖ Mag.a Veronika Kunnert</a:t>
            </a:r>
            <a:endParaRPr lang="de-DE" dirty="0"/>
          </a:p>
        </p:txBody>
      </p:sp>
      <p:sp>
        <p:nvSpPr>
          <p:cNvPr id="5" name="Foliennummernplatzhalter 4"/>
          <p:cNvSpPr>
            <a:spLocks noGrp="1"/>
          </p:cNvSpPr>
          <p:nvPr>
            <p:ph type="sldNum" sz="quarter" idx="5"/>
          </p:nvPr>
        </p:nvSpPr>
        <p:spPr/>
        <p:txBody>
          <a:bodyPr/>
          <a:lstStyle/>
          <a:p>
            <a:fld id="{E1125F49-3EE1-8B4D-9980-ED42176733AA}" type="slidenum">
              <a:rPr lang="de-DE" smtClean="0"/>
              <a:pPr/>
              <a:t>31</a:t>
            </a:fld>
            <a:endParaRPr lang="de-DE" dirty="0"/>
          </a:p>
        </p:txBody>
      </p:sp>
    </p:spTree>
    <p:extLst>
      <p:ext uri="{BB962C8B-B14F-4D97-AF65-F5344CB8AC3E}">
        <p14:creationId xmlns:p14="http://schemas.microsoft.com/office/powerpoint/2010/main" val="499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Welche Menge Luft inhalieren wie täglich? </a:t>
            </a:r>
            <a:br>
              <a:rPr lang="de-AT" sz="1200" u="none" strike="noStrike" dirty="0">
                <a:solidFill>
                  <a:schemeClr val="bg1"/>
                </a:solidFill>
                <a:effectLst/>
                <a:latin typeface="Lato" panose="020F0502020204030203" pitchFamily="34" charset="0"/>
              </a:rPr>
            </a:br>
            <a:r>
              <a:rPr lang="de-DE" sz="1200" dirty="0"/>
              <a:t>23.000 Atemzüge machen Erwachsene täglich, Kinder fast doppelt so viele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Pro Minute sind das 8-10 Liter Luft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3</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23929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Einladen nachzudenken – was ist uns bezüglich der Gesundheit unserer Kinder wichtig und welche Werte sind uns durch die letzten Jahre wichtig geworden?</a:t>
            </a: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Bzw. warum haben wir immer akzeptiert, dass Schule &amp; Kindergarten mit Krankheit einhergeht?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 </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4</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08134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Studien zeigen deutlich den Effekt von Luftwechseln (Empfehlungen von WHO  &amp; CDC)</a:t>
            </a: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5</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12210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AT" sz="1200" u="sng" spc="50" dirty="0">
                <a:ln w="9525" cmpd="sng">
                  <a:noFill/>
                  <a:prstDash val="solid"/>
                </a:ln>
                <a:solidFill>
                  <a:srgbClr val="70AD47">
                    <a:tint val="1000"/>
                  </a:srgbClr>
                </a:solidFill>
                <a:effectLst/>
                <a:latin typeface="Lato" panose="020F0502020204030203" pitchFamily="34" charset="0"/>
              </a:rPr>
            </a:br>
            <a:br>
              <a:rPr lang="de-AT" sz="1200" u="sng" spc="50" dirty="0">
                <a:ln w="9525" cmpd="sng">
                  <a:noFill/>
                  <a:prstDash val="solid"/>
                </a:ln>
                <a:solidFill>
                  <a:srgbClr val="70AD47">
                    <a:tint val="1000"/>
                  </a:srgbClr>
                </a:solidFill>
                <a:effectLst/>
                <a:latin typeface="Lato" panose="020F0502020204030203" pitchFamily="34" charset="0"/>
              </a:rPr>
            </a:br>
            <a:r>
              <a:rPr lang="de-AT" sz="1200" u="sng" spc="50" dirty="0">
                <a:ln w="9525" cmpd="sng">
                  <a:noFill/>
                  <a:prstDash val="solid"/>
                </a:ln>
                <a:solidFill>
                  <a:srgbClr val="70AD47">
                    <a:tint val="1000"/>
                  </a:srgbClr>
                </a:solidFill>
                <a:effectLst/>
                <a:latin typeface="Lato" panose="020F0502020204030203" pitchFamily="34" charset="0"/>
              </a:rPr>
              <a:t>Luftwechsel Dimensionierung:</a:t>
            </a:r>
            <a:br>
              <a:rPr lang="de-AT" sz="1200" u="sng" spc="50" dirty="0">
                <a:ln w="9525" cmpd="sng">
                  <a:noFill/>
                  <a:prstDash val="solid"/>
                </a:ln>
                <a:solidFill>
                  <a:srgbClr val="70AD47">
                    <a:tint val="1000"/>
                  </a:srgbClr>
                </a:solidFill>
                <a:effectLst/>
                <a:latin typeface="Lato" panose="020F0502020204030203" pitchFamily="34" charset="0"/>
              </a:rPr>
            </a:br>
            <a:r>
              <a:rPr lang="de-AT" sz="1200" u="sng" spc="50" dirty="0">
                <a:ln w="9525" cmpd="sng">
                  <a:noFill/>
                  <a:prstDash val="solid"/>
                </a:ln>
                <a:solidFill>
                  <a:srgbClr val="70AD47">
                    <a:tint val="1000"/>
                  </a:srgbClr>
                </a:solidFill>
                <a:effectLst/>
                <a:latin typeface="Lato" panose="020F0502020204030203" pitchFamily="34" charset="0"/>
              </a:rPr>
              <a:t>Größerer errechneter Wert ist der wichtige!</a:t>
            </a:r>
            <a:br>
              <a:rPr lang="de-AT" sz="1200" spc="50" dirty="0">
                <a:ln w="9525" cmpd="sng">
                  <a:noFill/>
                  <a:prstDash val="solid"/>
                </a:ln>
                <a:solidFill>
                  <a:srgbClr val="70AD47">
                    <a:tint val="1000"/>
                  </a:srgbClr>
                </a:solidFill>
                <a:effectLst/>
                <a:latin typeface="Lato" panose="020F0502020204030203" pitchFamily="34" charset="0"/>
              </a:rPr>
            </a:br>
            <a:endParaRPr lang="de-AT" sz="1200" spc="50" dirty="0">
              <a:ln w="9525" cmpd="sng">
                <a:noFill/>
                <a:prstDash val="solid"/>
              </a:ln>
              <a:solidFill>
                <a:srgbClr val="70AD47">
                  <a:tint val="1000"/>
                </a:srgbClr>
              </a:solidFill>
              <a:effectLst/>
              <a:latin typeface="Lato" panose="020F0502020204030203" pitchFamily="34" charset="0"/>
            </a:endParaRPr>
          </a:p>
          <a:p>
            <a:r>
              <a:rPr lang="de-AT" sz="1200" spc="50" dirty="0">
                <a:ln w="9525" cmpd="sng">
                  <a:noFill/>
                  <a:prstDash val="solid"/>
                </a:ln>
                <a:solidFill>
                  <a:srgbClr val="70AD47">
                    <a:tint val="1000"/>
                  </a:srgbClr>
                </a:solidFill>
                <a:effectLst/>
                <a:latin typeface="Lato" panose="020F0502020204030203" pitchFamily="34" charset="0"/>
              </a:rPr>
              <a:t>6-facher</a:t>
            </a:r>
            <a:br>
              <a:rPr lang="de-AT" sz="1200"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Luftwechsel</a:t>
            </a:r>
            <a:br>
              <a:rPr lang="de-AT" sz="1200"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pro Stunde </a:t>
            </a:r>
            <a:br>
              <a:rPr lang="de-AT" sz="1200" spc="50" dirty="0">
                <a:ln w="9525" cmpd="sng">
                  <a:noFill/>
                  <a:prstDash val="solid"/>
                </a:ln>
                <a:solidFill>
                  <a:srgbClr val="70AD47">
                    <a:tint val="1000"/>
                  </a:srgbClr>
                </a:solidFill>
                <a:effectLst/>
                <a:latin typeface="Lato" panose="020F0502020204030203" pitchFamily="34" charset="0"/>
              </a:rPr>
            </a:br>
            <a:br>
              <a:rPr lang="de-AT"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bzw</a:t>
            </a:r>
            <a:r>
              <a:rPr lang="de-AT" spc="50" dirty="0">
                <a:ln w="9525" cmpd="sng">
                  <a:noFill/>
                  <a:prstDash val="solid"/>
                </a:ln>
                <a:solidFill>
                  <a:srgbClr val="70AD47">
                    <a:tint val="1000"/>
                  </a:srgbClr>
                </a:solidFill>
                <a:effectLst/>
                <a:latin typeface="Lato" panose="020F0502020204030203" pitchFamily="34" charset="0"/>
              </a:rPr>
              <a:t>. </a:t>
            </a:r>
            <a:br>
              <a:rPr lang="de-AT" spc="50" dirty="0">
                <a:ln w="9525" cmpd="sng">
                  <a:noFill/>
                  <a:prstDash val="solid"/>
                </a:ln>
                <a:solidFill>
                  <a:srgbClr val="70AD47">
                    <a:tint val="1000"/>
                  </a:srgbClr>
                </a:solidFill>
                <a:effectLst/>
                <a:latin typeface="Lato" panose="020F0502020204030203" pitchFamily="34" charset="0"/>
              </a:rPr>
            </a:br>
            <a:br>
              <a:rPr lang="de-AT"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35m</a:t>
            </a:r>
            <a:r>
              <a:rPr lang="de-AT" sz="1200" spc="50" baseline="30000" dirty="0">
                <a:ln w="9525" cmpd="sng">
                  <a:noFill/>
                  <a:prstDash val="solid"/>
                </a:ln>
                <a:solidFill>
                  <a:srgbClr val="70AD47">
                    <a:tint val="1000"/>
                  </a:srgbClr>
                </a:solidFill>
                <a:effectLst/>
                <a:latin typeface="Lato" panose="020F0502020204030203" pitchFamily="34" charset="0"/>
              </a:rPr>
              <a:t>3</a:t>
            </a:r>
            <a:r>
              <a:rPr lang="de-AT" sz="1200" spc="50" dirty="0">
                <a:ln w="9525" cmpd="sng">
                  <a:noFill/>
                  <a:prstDash val="solid"/>
                </a:ln>
                <a:solidFill>
                  <a:srgbClr val="70AD47">
                    <a:tint val="1000"/>
                  </a:srgbClr>
                </a:solidFill>
                <a:effectLst/>
                <a:latin typeface="Lato" panose="020F0502020204030203" pitchFamily="34" charset="0"/>
              </a:rPr>
              <a:t>/Stunde</a:t>
            </a:r>
            <a:endParaRPr lang="de-AT" sz="1200" cap="none" spc="50" dirty="0">
              <a:ln w="9525" cmpd="sng">
                <a:noFill/>
                <a:prstDash val="solid"/>
              </a:ln>
              <a:solidFill>
                <a:srgbClr val="70AD47">
                  <a:tint val="1000"/>
                </a:srgbClr>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6</a:t>
            </a:fld>
            <a:endParaRPr lang="de-DE"/>
          </a:p>
        </p:txBody>
      </p:sp>
      <p:sp>
        <p:nvSpPr>
          <p:cNvPr id="5" name="Fußzeilenplatzhalter 4">
            <a:extLst>
              <a:ext uri="{FF2B5EF4-FFF2-40B4-BE49-F238E27FC236}">
                <a16:creationId xmlns:a16="http://schemas.microsoft.com/office/drawing/2014/main" id="{C4450B70-9CE6-16A5-C312-2EFB15CF22CA}"/>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86205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bg1"/>
                </a:solidFill>
                <a:latin typeface="Lato" panose="020F0502020204030203" pitchFamily="34" charset="0"/>
                <a:ea typeface="Lato" panose="020F0502020204030203" pitchFamily="34" charset="0"/>
                <a:cs typeface="Lato" panose="020F0502020204030203" pitchFamily="34" charset="0"/>
              </a:rPr>
              <a:t>ppm = </a:t>
            </a:r>
            <a:r>
              <a:rPr lang="de-DE" sz="1200" dirty="0" err="1">
                <a:solidFill>
                  <a:schemeClr val="bg1"/>
                </a:solidFill>
                <a:latin typeface="Lato" panose="020F0502020204030203" pitchFamily="34" charset="0"/>
                <a:ea typeface="Lato" panose="020F0502020204030203" pitchFamily="34" charset="0"/>
                <a:cs typeface="Lato" panose="020F0502020204030203" pitchFamily="34" charset="0"/>
              </a:rPr>
              <a:t>parts</a:t>
            </a:r>
            <a:r>
              <a:rPr lang="de-DE" sz="1200" dirty="0">
                <a:solidFill>
                  <a:schemeClr val="bg1"/>
                </a:solidFill>
                <a:latin typeface="Lato" panose="020F0502020204030203" pitchFamily="34" charset="0"/>
                <a:ea typeface="Lato" panose="020F0502020204030203" pitchFamily="34" charset="0"/>
                <a:cs typeface="Lato" panose="020F0502020204030203" pitchFamily="34" charset="0"/>
              </a:rPr>
              <a:t> per Million (Teilchen pro einer Million Luftteilchen)</a:t>
            </a:r>
            <a:endParaRPr lang="de-DE" dirty="0"/>
          </a:p>
        </p:txBody>
      </p:sp>
      <p:sp>
        <p:nvSpPr>
          <p:cNvPr id="4" name="Fußzeilenplatzhalter 3"/>
          <p:cNvSpPr>
            <a:spLocks noGrp="1"/>
          </p:cNvSpPr>
          <p:nvPr>
            <p:ph type="ftr" sz="quarter" idx="4"/>
          </p:nvPr>
        </p:nvSpPr>
        <p:spPr/>
        <p:txBody>
          <a:bodyPr/>
          <a:lstStyle/>
          <a:p>
            <a:r>
              <a:rPr lang="de-DE"/>
              <a:t>VSV Vortrag "Saubere Luft" IGÖ Mag.a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t>7</a:t>
            </a:fld>
            <a:endParaRPr lang="de-DE"/>
          </a:p>
        </p:txBody>
      </p:sp>
    </p:spTree>
    <p:extLst>
      <p:ext uri="{BB962C8B-B14F-4D97-AF65-F5344CB8AC3E}">
        <p14:creationId xmlns:p14="http://schemas.microsoft.com/office/powerpoint/2010/main" val="4125547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Werte streben wir denn an?</a:t>
            </a:r>
            <a:br>
              <a:rPr lang="de-DE" dirty="0"/>
            </a:br>
            <a:br>
              <a:rPr lang="de-DE" dirty="0"/>
            </a:br>
            <a:r>
              <a:rPr lang="de-DE" dirty="0"/>
              <a:t>Kognitive Leistung sinkt ab 1000ppm</a:t>
            </a:r>
            <a:br>
              <a:rPr lang="de-DE" dirty="0"/>
            </a:br>
            <a:endParaRPr lang="de-DE" dirty="0"/>
          </a:p>
          <a:p>
            <a:r>
              <a:rPr lang="de-DE" dirty="0"/>
              <a:t>Hinweis – wie sitzen Sie gerade?</a:t>
            </a:r>
          </a:p>
          <a:p>
            <a:endParaRPr lang="de-DE" dirty="0"/>
          </a:p>
          <a:p>
            <a:r>
              <a:rPr lang="de-DE" dirty="0"/>
              <a:t>Energieeffiziente Häuser sollten eine Wohnraumbelüftung mit Wärmerückgewinnung haben, da ist Lüften nicht notwendig (Messung mit Sensor empfohlen).</a:t>
            </a:r>
          </a:p>
          <a:p>
            <a:r>
              <a:rPr lang="de-DE" dirty="0"/>
              <a:t>Wie schaut es bei thermisch sanierten Häusern, Schulen &amp; Kindergärten aus: die Gebäudehülle wurde dicht gemacht, aber aus Kostengründen keine </a:t>
            </a:r>
          </a:p>
        </p:txBody>
      </p:sp>
      <p:sp>
        <p:nvSpPr>
          <p:cNvPr id="4" name="Foliennummernplatzhalter 3"/>
          <p:cNvSpPr>
            <a:spLocks noGrp="1"/>
          </p:cNvSpPr>
          <p:nvPr>
            <p:ph type="sldNum" sz="quarter" idx="5"/>
          </p:nvPr>
        </p:nvSpPr>
        <p:spPr/>
        <p:txBody>
          <a:bodyPr/>
          <a:lstStyle/>
          <a:p>
            <a:fld id="{E1125F49-3EE1-8B4D-9980-ED42176733AA}" type="slidenum">
              <a:rPr lang="de-DE" smtClean="0"/>
              <a:t>8</a:t>
            </a:fld>
            <a:endParaRPr lang="de-DE"/>
          </a:p>
        </p:txBody>
      </p:sp>
      <p:sp>
        <p:nvSpPr>
          <p:cNvPr id="5" name="Fußzeilenplatzhalter 4">
            <a:extLst>
              <a:ext uri="{FF2B5EF4-FFF2-40B4-BE49-F238E27FC236}">
                <a16:creationId xmlns:a16="http://schemas.microsoft.com/office/drawing/2014/main" id="{14363796-CC99-1CC8-0A5E-FB0905E166C5}"/>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381591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Aerosole – Anreicherung durch Partikel in der Luft die Viren beladen sein können.</a:t>
            </a:r>
          </a:p>
          <a:p>
            <a:r>
              <a:rPr lang="de-DE" dirty="0"/>
              <a:t>Transmissionen über viele Meter und lange nachdem eine Person im Raum war</a:t>
            </a:r>
          </a:p>
        </p:txBody>
      </p:sp>
      <p:sp>
        <p:nvSpPr>
          <p:cNvPr id="4" name="Foliennummernplatzhalter 3"/>
          <p:cNvSpPr>
            <a:spLocks noGrp="1"/>
          </p:cNvSpPr>
          <p:nvPr>
            <p:ph type="sldNum" sz="quarter" idx="5"/>
          </p:nvPr>
        </p:nvSpPr>
        <p:spPr/>
        <p:txBody>
          <a:bodyPr/>
          <a:lstStyle/>
          <a:p>
            <a:fld id="{E1125F49-3EE1-8B4D-9980-ED42176733AA}" type="slidenum">
              <a:rPr lang="de-DE" smtClean="0"/>
              <a:t>9</a:t>
            </a:fld>
            <a:endParaRPr lang="de-DE"/>
          </a:p>
        </p:txBody>
      </p:sp>
      <p:sp>
        <p:nvSpPr>
          <p:cNvPr id="5" name="Fußzeilenplatzhalter 4">
            <a:extLst>
              <a:ext uri="{FF2B5EF4-FFF2-40B4-BE49-F238E27FC236}">
                <a16:creationId xmlns:a16="http://schemas.microsoft.com/office/drawing/2014/main" id="{F7203BD7-884D-1D65-BEE3-337163F9F359}"/>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931433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17853-395E-AC75-4C4F-F4B43EF2F109}"/>
              </a:ext>
            </a:extLst>
          </p:cNvPr>
          <p:cNvSpPr>
            <a:spLocks noGrp="1"/>
          </p:cNvSpPr>
          <p:nvPr>
            <p:ph type="ctrTitle"/>
          </p:nvPr>
        </p:nvSpPr>
        <p:spPr>
          <a:xfrm>
            <a:off x="1524000" y="1122363"/>
            <a:ext cx="9144000" cy="2387600"/>
          </a:xfrm>
        </p:spPr>
        <p:txBody>
          <a:bodyPr anchor="b"/>
          <a:lstStyle>
            <a:lvl1pPr algn="ctr">
              <a:defRPr sz="6000" b="0" i="0">
                <a:latin typeface="Lato" panose="020F0502020204030203"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17F54E60-F50B-CD89-3974-0BCD9AC8530F}"/>
              </a:ext>
            </a:extLst>
          </p:cNvPr>
          <p:cNvSpPr>
            <a:spLocks noGrp="1"/>
          </p:cNvSpPr>
          <p:nvPr>
            <p:ph type="subTitle" idx="1"/>
          </p:nvPr>
        </p:nvSpPr>
        <p:spPr>
          <a:xfrm>
            <a:off x="1524000" y="3602038"/>
            <a:ext cx="9144000" cy="1655762"/>
          </a:xfrm>
        </p:spPr>
        <p:txBody>
          <a:bodyPr/>
          <a:lstStyle>
            <a:lvl1pPr marL="0" indent="0" algn="ctr">
              <a:buNone/>
              <a:defRPr sz="2400" b="0" i="0">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4214FE5F-F2A9-7D1E-FE10-20DF76D5119A}"/>
              </a:ext>
            </a:extLst>
          </p:cNvPr>
          <p:cNvSpPr>
            <a:spLocks noGrp="1"/>
          </p:cNvSpPr>
          <p:nvPr>
            <p:ph type="dt" sz="half" idx="10"/>
          </p:nvPr>
        </p:nvSpPr>
        <p:spPr/>
        <p:txBody>
          <a:bodyPr/>
          <a:lstStyle>
            <a:lvl1pPr>
              <a:defRPr b="0" i="0">
                <a:latin typeface="Lato" panose="020F0502020204030203" pitchFamily="34" charset="0"/>
              </a:defRPr>
            </a:lvl1pPr>
          </a:lstStyle>
          <a:p>
            <a:fld id="{B01F6BD3-F753-B645-8D46-412B492CD5FD}" type="datetime1">
              <a:rPr lang="de-AT" smtClean="0"/>
              <a:t>07.09.24</a:t>
            </a:fld>
            <a:endParaRPr lang="de-DE" dirty="0"/>
          </a:p>
        </p:txBody>
      </p:sp>
      <p:sp>
        <p:nvSpPr>
          <p:cNvPr id="5" name="Fußzeilenplatzhalter 4">
            <a:extLst>
              <a:ext uri="{FF2B5EF4-FFF2-40B4-BE49-F238E27FC236}">
                <a16:creationId xmlns:a16="http://schemas.microsoft.com/office/drawing/2014/main" id="{B1D911BA-B354-61C4-3C19-021B66B84966}"/>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62E3CD67-CAA4-04B3-1391-660BA75EDCFA}"/>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362824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11C1D-A8B8-17FC-791B-3A4011888A80}"/>
              </a:ext>
            </a:extLst>
          </p:cNvPr>
          <p:cNvSpPr>
            <a:spLocks noGrp="1"/>
          </p:cNvSpPr>
          <p:nvPr>
            <p:ph type="title"/>
          </p:nvPr>
        </p:nvSpPr>
        <p:spPr/>
        <p:txBody>
          <a:bodyPr/>
          <a:lstStyle>
            <a:lvl1pPr>
              <a:defRPr b="0" i="0">
                <a:latin typeface="Lato" panose="020F0502020204030203" pitchFamily="34" charset="0"/>
              </a:defRPr>
            </a:lvl1pPr>
          </a:lstStyle>
          <a:p>
            <a:r>
              <a:rPr lang="de-DE" dirty="0"/>
              <a:t>Mastertitelformat bearbeiten</a:t>
            </a:r>
          </a:p>
        </p:txBody>
      </p:sp>
      <p:sp>
        <p:nvSpPr>
          <p:cNvPr id="3" name="Vertikaler Textplatzhalter 2">
            <a:extLst>
              <a:ext uri="{FF2B5EF4-FFF2-40B4-BE49-F238E27FC236}">
                <a16:creationId xmlns:a16="http://schemas.microsoft.com/office/drawing/2014/main" id="{1B8F315A-F3AB-E1CF-63C5-4E316660002F}"/>
              </a:ext>
            </a:extLst>
          </p:cNvPr>
          <p:cNvSpPr>
            <a:spLocks noGrp="1"/>
          </p:cNvSpPr>
          <p:nvPr>
            <p:ph type="body" orient="vert" idx="1"/>
          </p:nvPr>
        </p:nvSpPr>
        <p:spPr/>
        <p:txBody>
          <a:bodyPr vert="eaVert"/>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9F4E284E-6A02-94CA-70E9-65640E53CC50}"/>
              </a:ext>
            </a:extLst>
          </p:cNvPr>
          <p:cNvSpPr>
            <a:spLocks noGrp="1"/>
          </p:cNvSpPr>
          <p:nvPr>
            <p:ph type="dt" sz="half" idx="10"/>
          </p:nvPr>
        </p:nvSpPr>
        <p:spPr/>
        <p:txBody>
          <a:bodyPr/>
          <a:lstStyle>
            <a:lvl1pPr>
              <a:defRPr b="0" i="0">
                <a:latin typeface="Lato" panose="020F0502020204030203" pitchFamily="34" charset="0"/>
              </a:defRPr>
            </a:lvl1pPr>
          </a:lstStyle>
          <a:p>
            <a:fld id="{5AD0C0EC-9A7B-734D-8F57-321B55C3380D}" type="datetime1">
              <a:rPr lang="de-AT" smtClean="0"/>
              <a:t>07.09.24</a:t>
            </a:fld>
            <a:endParaRPr lang="de-DE" dirty="0"/>
          </a:p>
        </p:txBody>
      </p:sp>
      <p:sp>
        <p:nvSpPr>
          <p:cNvPr id="5" name="Fußzeilenplatzhalter 4">
            <a:extLst>
              <a:ext uri="{FF2B5EF4-FFF2-40B4-BE49-F238E27FC236}">
                <a16:creationId xmlns:a16="http://schemas.microsoft.com/office/drawing/2014/main" id="{C968A5C2-463A-8399-13E6-37F955101A67}"/>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A8575FAA-5A7B-B949-5DBB-569FD2382AE8}"/>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411356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257E7F1-0194-FBF1-96AB-47B8BF644028}"/>
              </a:ext>
            </a:extLst>
          </p:cNvPr>
          <p:cNvSpPr>
            <a:spLocks noGrp="1"/>
          </p:cNvSpPr>
          <p:nvPr>
            <p:ph type="title" orient="vert"/>
          </p:nvPr>
        </p:nvSpPr>
        <p:spPr>
          <a:xfrm>
            <a:off x="8724900" y="365125"/>
            <a:ext cx="2628900" cy="5811838"/>
          </a:xfrm>
        </p:spPr>
        <p:txBody>
          <a:bodyPr vert="eaVert"/>
          <a:lstStyle>
            <a:lvl1pPr>
              <a:defRPr b="0" i="0">
                <a:latin typeface="Lato" panose="020F0502020204030203" pitchFamily="34" charset="0"/>
              </a:defRPr>
            </a:lvl1pPr>
          </a:lstStyle>
          <a:p>
            <a:r>
              <a:rPr lang="de-DE" dirty="0"/>
              <a:t>Mastertitelformat bearbeiten</a:t>
            </a:r>
          </a:p>
        </p:txBody>
      </p:sp>
      <p:sp>
        <p:nvSpPr>
          <p:cNvPr id="3" name="Vertikaler Textplatzhalter 2">
            <a:extLst>
              <a:ext uri="{FF2B5EF4-FFF2-40B4-BE49-F238E27FC236}">
                <a16:creationId xmlns:a16="http://schemas.microsoft.com/office/drawing/2014/main" id="{2BB20D97-7AF6-81B2-0B8F-995F9B604D79}"/>
              </a:ext>
            </a:extLst>
          </p:cNvPr>
          <p:cNvSpPr>
            <a:spLocks noGrp="1"/>
          </p:cNvSpPr>
          <p:nvPr>
            <p:ph type="body" orient="vert" idx="1"/>
          </p:nvPr>
        </p:nvSpPr>
        <p:spPr>
          <a:xfrm>
            <a:off x="838200" y="365125"/>
            <a:ext cx="7734300" cy="5811838"/>
          </a:xfrm>
        </p:spPr>
        <p:txBody>
          <a:bodyPr vert="eaVert"/>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5FE12EA2-A3F1-A2EC-12AB-EF7135322A81}"/>
              </a:ext>
            </a:extLst>
          </p:cNvPr>
          <p:cNvSpPr>
            <a:spLocks noGrp="1"/>
          </p:cNvSpPr>
          <p:nvPr>
            <p:ph type="dt" sz="half" idx="10"/>
          </p:nvPr>
        </p:nvSpPr>
        <p:spPr/>
        <p:txBody>
          <a:bodyPr/>
          <a:lstStyle>
            <a:lvl1pPr>
              <a:defRPr b="0" i="0">
                <a:latin typeface="Lato" panose="020F0502020204030203" pitchFamily="34" charset="0"/>
              </a:defRPr>
            </a:lvl1pPr>
          </a:lstStyle>
          <a:p>
            <a:fld id="{2B1AF910-2685-7846-9EEB-28C0243C2B48}" type="datetime1">
              <a:rPr lang="de-AT" smtClean="0"/>
              <a:t>07.09.24</a:t>
            </a:fld>
            <a:endParaRPr lang="de-DE" dirty="0"/>
          </a:p>
        </p:txBody>
      </p:sp>
      <p:sp>
        <p:nvSpPr>
          <p:cNvPr id="5" name="Fußzeilenplatzhalter 4">
            <a:extLst>
              <a:ext uri="{FF2B5EF4-FFF2-40B4-BE49-F238E27FC236}">
                <a16:creationId xmlns:a16="http://schemas.microsoft.com/office/drawing/2014/main" id="{330D5471-85A8-B426-F0DB-3D8386AE01B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101A63DA-D298-30C5-3048-22EFCC7F8FFF}"/>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92081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D9E07C-C347-DDAD-F10F-A2BDE351AC84}"/>
              </a:ext>
            </a:extLst>
          </p:cNvPr>
          <p:cNvSpPr>
            <a:spLocks noGrp="1"/>
          </p:cNvSpPr>
          <p:nvPr>
            <p:ph type="title"/>
          </p:nvPr>
        </p:nvSpPr>
        <p:spPr/>
        <p:txBody>
          <a:bodyPr>
            <a:normAutofit/>
          </a:bodyPr>
          <a:lstStyle>
            <a:lvl1pPr>
              <a:defRPr sz="4500" b="1" i="0" baseline="0">
                <a:ln>
                  <a:solidFill>
                    <a:srgbClr val="5197BE"/>
                  </a:solidFill>
                </a:ln>
                <a:solidFill>
                  <a:schemeClr val="bg1"/>
                </a:solidFill>
                <a:effectLst/>
                <a:latin typeface="Lato" panose="020F050202020403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6A0A0B9C-3E50-81E9-8033-DD24546A4115}"/>
              </a:ext>
            </a:extLst>
          </p:cNvPr>
          <p:cNvSpPr>
            <a:spLocks noGrp="1"/>
          </p:cNvSpPr>
          <p:nvPr>
            <p:ph idx="1"/>
          </p:nvPr>
        </p:nvSpPr>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9756D306-5C0A-ED7D-C6B3-7D78CA979FDE}"/>
              </a:ext>
            </a:extLst>
          </p:cNvPr>
          <p:cNvSpPr>
            <a:spLocks noGrp="1"/>
          </p:cNvSpPr>
          <p:nvPr>
            <p:ph type="dt" sz="half" idx="10"/>
          </p:nvPr>
        </p:nvSpPr>
        <p:spPr/>
        <p:txBody>
          <a:bodyPr/>
          <a:lstStyle>
            <a:lvl1pPr>
              <a:defRPr b="0" i="0">
                <a:latin typeface="Lato" panose="020F0502020204030203" pitchFamily="34" charset="0"/>
              </a:defRPr>
            </a:lvl1pPr>
          </a:lstStyle>
          <a:p>
            <a:fld id="{133211F8-83A6-8A46-8697-621E89D346A3}" type="datetime1">
              <a:rPr lang="de-AT" smtClean="0"/>
              <a:t>07.09.24</a:t>
            </a:fld>
            <a:endParaRPr lang="de-DE" dirty="0"/>
          </a:p>
        </p:txBody>
      </p:sp>
      <p:sp>
        <p:nvSpPr>
          <p:cNvPr id="5" name="Fußzeilenplatzhalter 4">
            <a:extLst>
              <a:ext uri="{FF2B5EF4-FFF2-40B4-BE49-F238E27FC236}">
                <a16:creationId xmlns:a16="http://schemas.microsoft.com/office/drawing/2014/main" id="{B9F05E73-D7AA-30ED-B834-45F6F94958F0}"/>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FD99306B-9D37-B9A1-8420-18A9ACE79B19}"/>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191400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18CAF-EB43-D959-E075-17334216E941}"/>
              </a:ext>
            </a:extLst>
          </p:cNvPr>
          <p:cNvSpPr>
            <a:spLocks noGrp="1"/>
          </p:cNvSpPr>
          <p:nvPr>
            <p:ph type="title"/>
          </p:nvPr>
        </p:nvSpPr>
        <p:spPr>
          <a:xfrm>
            <a:off x="831850" y="1709738"/>
            <a:ext cx="10515600" cy="2852737"/>
          </a:xfrm>
        </p:spPr>
        <p:txBody>
          <a:bodyPr anchor="b"/>
          <a:lstStyle>
            <a:lvl1pPr>
              <a:defRPr sz="6000" b="0" i="0">
                <a:latin typeface="Lato" panose="020F0502020204030203"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49CDD92E-3052-EB5B-596D-31A9A33CF55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Lato"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E0CB52EE-E7E6-CF38-89F8-94FDEA8E8B53}"/>
              </a:ext>
            </a:extLst>
          </p:cNvPr>
          <p:cNvSpPr>
            <a:spLocks noGrp="1"/>
          </p:cNvSpPr>
          <p:nvPr>
            <p:ph type="dt" sz="half" idx="10"/>
          </p:nvPr>
        </p:nvSpPr>
        <p:spPr/>
        <p:txBody>
          <a:bodyPr/>
          <a:lstStyle>
            <a:lvl1pPr>
              <a:defRPr b="0" i="0">
                <a:latin typeface="Lato" panose="020F0502020204030203" pitchFamily="34" charset="0"/>
              </a:defRPr>
            </a:lvl1pPr>
          </a:lstStyle>
          <a:p>
            <a:fld id="{E716FA92-0F57-5E49-88D3-3E3AF563CF05}" type="datetime1">
              <a:rPr lang="de-AT" smtClean="0"/>
              <a:t>07.09.24</a:t>
            </a:fld>
            <a:endParaRPr lang="de-DE" dirty="0"/>
          </a:p>
        </p:txBody>
      </p:sp>
      <p:sp>
        <p:nvSpPr>
          <p:cNvPr id="5" name="Fußzeilenplatzhalter 4">
            <a:extLst>
              <a:ext uri="{FF2B5EF4-FFF2-40B4-BE49-F238E27FC236}">
                <a16:creationId xmlns:a16="http://schemas.microsoft.com/office/drawing/2014/main" id="{D4AFE94B-3C3D-48A8-C8E7-588095149313}"/>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E7904F2E-E424-174A-BA5A-E6A83B24DF57}"/>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421876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D9484-BFE4-6BA0-28B7-1C2F281E7897}"/>
              </a:ext>
            </a:extLst>
          </p:cNvPr>
          <p:cNvSpPr>
            <a:spLocks noGrp="1"/>
          </p:cNvSpPr>
          <p:nvPr>
            <p:ph type="title"/>
          </p:nvPr>
        </p:nvSpPr>
        <p:spPr/>
        <p:txBody>
          <a:bodyPr/>
          <a:lstStyle>
            <a:lvl1pPr>
              <a:defRPr b="0" i="0">
                <a:latin typeface="Lato" panose="020F050202020403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6DE32B91-46FD-0523-B619-461179FBBF5C}"/>
              </a:ext>
            </a:extLst>
          </p:cNvPr>
          <p:cNvSpPr>
            <a:spLocks noGrp="1"/>
          </p:cNvSpPr>
          <p:nvPr>
            <p:ph sz="half" idx="1"/>
          </p:nvPr>
        </p:nvSpPr>
        <p:spPr>
          <a:xfrm>
            <a:off x="838200" y="1825625"/>
            <a:ext cx="5181600" cy="435133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426EB9AC-0A8D-3300-AA61-8E1EB90FA238}"/>
              </a:ext>
            </a:extLst>
          </p:cNvPr>
          <p:cNvSpPr>
            <a:spLocks noGrp="1"/>
          </p:cNvSpPr>
          <p:nvPr>
            <p:ph sz="half" idx="2"/>
          </p:nvPr>
        </p:nvSpPr>
        <p:spPr>
          <a:xfrm>
            <a:off x="6172200" y="1825625"/>
            <a:ext cx="5181600" cy="435133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a:extLst>
              <a:ext uri="{FF2B5EF4-FFF2-40B4-BE49-F238E27FC236}">
                <a16:creationId xmlns:a16="http://schemas.microsoft.com/office/drawing/2014/main" id="{F1FEF44C-206B-66FB-317A-85439BF77E49}"/>
              </a:ext>
            </a:extLst>
          </p:cNvPr>
          <p:cNvSpPr>
            <a:spLocks noGrp="1"/>
          </p:cNvSpPr>
          <p:nvPr>
            <p:ph type="dt" sz="half" idx="10"/>
          </p:nvPr>
        </p:nvSpPr>
        <p:spPr/>
        <p:txBody>
          <a:bodyPr/>
          <a:lstStyle>
            <a:lvl1pPr>
              <a:defRPr b="0" i="0">
                <a:latin typeface="Lato" panose="020F0502020204030203" pitchFamily="34" charset="0"/>
              </a:defRPr>
            </a:lvl1pPr>
          </a:lstStyle>
          <a:p>
            <a:fld id="{FC3DEDEF-FE05-AC4C-96CD-5DA69243C8CE}" type="datetime1">
              <a:rPr lang="de-AT" smtClean="0"/>
              <a:t>07.09.24</a:t>
            </a:fld>
            <a:endParaRPr lang="de-DE" dirty="0"/>
          </a:p>
        </p:txBody>
      </p:sp>
      <p:sp>
        <p:nvSpPr>
          <p:cNvPr id="6" name="Fußzeilenplatzhalter 5">
            <a:extLst>
              <a:ext uri="{FF2B5EF4-FFF2-40B4-BE49-F238E27FC236}">
                <a16:creationId xmlns:a16="http://schemas.microsoft.com/office/drawing/2014/main" id="{FC6DC1E0-EEE0-5091-8627-96EB75AD045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7" name="Foliennummernplatzhalter 6">
            <a:extLst>
              <a:ext uri="{FF2B5EF4-FFF2-40B4-BE49-F238E27FC236}">
                <a16:creationId xmlns:a16="http://schemas.microsoft.com/office/drawing/2014/main" id="{F5A64680-81F7-CD3C-8DDA-B36004496AE7}"/>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321920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0AA1D-D0A8-682F-04CE-069B209BA942}"/>
              </a:ext>
            </a:extLst>
          </p:cNvPr>
          <p:cNvSpPr>
            <a:spLocks noGrp="1"/>
          </p:cNvSpPr>
          <p:nvPr>
            <p:ph type="title"/>
          </p:nvPr>
        </p:nvSpPr>
        <p:spPr>
          <a:xfrm>
            <a:off x="839788" y="365125"/>
            <a:ext cx="10515600" cy="1325563"/>
          </a:xfrm>
        </p:spPr>
        <p:txBody>
          <a:bodyPr/>
          <a:lstStyle>
            <a:lvl1pPr>
              <a:defRPr b="0" i="0">
                <a:latin typeface="Lato" panose="020F0502020204030203"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C9157038-3A5D-390A-2753-25F5DAEAD39D}"/>
              </a:ext>
            </a:extLst>
          </p:cNvPr>
          <p:cNvSpPr>
            <a:spLocks noGrp="1"/>
          </p:cNvSpPr>
          <p:nvPr>
            <p:ph type="body" idx="1"/>
          </p:nvPr>
        </p:nvSpPr>
        <p:spPr>
          <a:xfrm>
            <a:off x="839788" y="1681163"/>
            <a:ext cx="5157787" cy="823912"/>
          </a:xfrm>
        </p:spPr>
        <p:txBody>
          <a:bodyPr anchor="b"/>
          <a:lstStyle>
            <a:lvl1pPr marL="0" indent="0">
              <a:buNone/>
              <a:defRPr sz="2400" b="0" i="0">
                <a:latin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BAC58349-06CA-E31D-213D-2D331B385AAB}"/>
              </a:ext>
            </a:extLst>
          </p:cNvPr>
          <p:cNvSpPr>
            <a:spLocks noGrp="1"/>
          </p:cNvSpPr>
          <p:nvPr>
            <p:ph sz="half" idx="2"/>
          </p:nvPr>
        </p:nvSpPr>
        <p:spPr>
          <a:xfrm>
            <a:off x="839788" y="2505075"/>
            <a:ext cx="5157787" cy="368458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785F2275-6B1D-7364-F8F2-07EFCCD8B51D}"/>
              </a:ext>
            </a:extLst>
          </p:cNvPr>
          <p:cNvSpPr>
            <a:spLocks noGrp="1"/>
          </p:cNvSpPr>
          <p:nvPr>
            <p:ph type="body" sz="quarter" idx="3"/>
          </p:nvPr>
        </p:nvSpPr>
        <p:spPr>
          <a:xfrm>
            <a:off x="6172200" y="1681163"/>
            <a:ext cx="5183188" cy="823912"/>
          </a:xfrm>
        </p:spPr>
        <p:txBody>
          <a:bodyPr anchor="b"/>
          <a:lstStyle>
            <a:lvl1pPr marL="0" indent="0">
              <a:buNone/>
              <a:defRPr sz="2400" b="0" i="0">
                <a:latin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FCD4113D-3992-B0D2-A834-AB4954C36769}"/>
              </a:ext>
            </a:extLst>
          </p:cNvPr>
          <p:cNvSpPr>
            <a:spLocks noGrp="1"/>
          </p:cNvSpPr>
          <p:nvPr>
            <p:ph sz="quarter" idx="4"/>
          </p:nvPr>
        </p:nvSpPr>
        <p:spPr>
          <a:xfrm>
            <a:off x="6172200" y="2505075"/>
            <a:ext cx="5183188" cy="368458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6">
            <a:extLst>
              <a:ext uri="{FF2B5EF4-FFF2-40B4-BE49-F238E27FC236}">
                <a16:creationId xmlns:a16="http://schemas.microsoft.com/office/drawing/2014/main" id="{C150B081-E265-2FED-0FBA-2DF9F2B49B3F}"/>
              </a:ext>
            </a:extLst>
          </p:cNvPr>
          <p:cNvSpPr>
            <a:spLocks noGrp="1"/>
          </p:cNvSpPr>
          <p:nvPr>
            <p:ph type="dt" sz="half" idx="10"/>
          </p:nvPr>
        </p:nvSpPr>
        <p:spPr/>
        <p:txBody>
          <a:bodyPr/>
          <a:lstStyle>
            <a:lvl1pPr>
              <a:defRPr b="0" i="0">
                <a:latin typeface="Lato" panose="020F0502020204030203" pitchFamily="34" charset="0"/>
              </a:defRPr>
            </a:lvl1pPr>
          </a:lstStyle>
          <a:p>
            <a:fld id="{79FD271E-39FE-5E46-8F22-CE267D5FD1DE}" type="datetime1">
              <a:rPr lang="de-AT" smtClean="0"/>
              <a:t>07.09.24</a:t>
            </a:fld>
            <a:endParaRPr lang="de-DE" dirty="0"/>
          </a:p>
        </p:txBody>
      </p:sp>
      <p:sp>
        <p:nvSpPr>
          <p:cNvPr id="8" name="Fußzeilenplatzhalter 7">
            <a:extLst>
              <a:ext uri="{FF2B5EF4-FFF2-40B4-BE49-F238E27FC236}">
                <a16:creationId xmlns:a16="http://schemas.microsoft.com/office/drawing/2014/main" id="{062BCFED-09A5-DF9D-EDDB-8392D98E87F0}"/>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9" name="Foliennummernplatzhalter 8">
            <a:extLst>
              <a:ext uri="{FF2B5EF4-FFF2-40B4-BE49-F238E27FC236}">
                <a16:creationId xmlns:a16="http://schemas.microsoft.com/office/drawing/2014/main" id="{D3CEF2BB-9043-5418-0E93-56FD4180D7FC}"/>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330788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0B49E-05F1-3F3C-9F92-E54F2D1C6DB3}"/>
              </a:ext>
            </a:extLst>
          </p:cNvPr>
          <p:cNvSpPr>
            <a:spLocks noGrp="1"/>
          </p:cNvSpPr>
          <p:nvPr>
            <p:ph type="title"/>
          </p:nvPr>
        </p:nvSpPr>
        <p:spPr/>
        <p:txBody>
          <a:bodyPr/>
          <a:lstStyle>
            <a:lvl1pPr>
              <a:defRPr b="0" i="0">
                <a:latin typeface="Lato" panose="020F0502020204030203" pitchFamily="34" charset="0"/>
              </a:defRPr>
            </a:lvl1pPr>
          </a:lstStyle>
          <a:p>
            <a:r>
              <a:rPr lang="de-DE" dirty="0"/>
              <a:t>Mastertitelformat bearbeiten</a:t>
            </a:r>
          </a:p>
        </p:txBody>
      </p:sp>
      <p:sp>
        <p:nvSpPr>
          <p:cNvPr id="3" name="Datumsplatzhalter 2">
            <a:extLst>
              <a:ext uri="{FF2B5EF4-FFF2-40B4-BE49-F238E27FC236}">
                <a16:creationId xmlns:a16="http://schemas.microsoft.com/office/drawing/2014/main" id="{8A419064-1851-DCA6-4424-BF88EDE1A9BC}"/>
              </a:ext>
            </a:extLst>
          </p:cNvPr>
          <p:cNvSpPr>
            <a:spLocks noGrp="1"/>
          </p:cNvSpPr>
          <p:nvPr>
            <p:ph type="dt" sz="half" idx="10"/>
          </p:nvPr>
        </p:nvSpPr>
        <p:spPr/>
        <p:txBody>
          <a:bodyPr/>
          <a:lstStyle>
            <a:lvl1pPr>
              <a:defRPr b="0" i="0">
                <a:latin typeface="Lato" panose="020F0502020204030203" pitchFamily="34" charset="0"/>
              </a:defRPr>
            </a:lvl1pPr>
          </a:lstStyle>
          <a:p>
            <a:fld id="{1082B7D9-F3A1-CC43-8F4A-57E9CE08D1BE}" type="datetime1">
              <a:rPr lang="de-AT" smtClean="0"/>
              <a:t>07.09.24</a:t>
            </a:fld>
            <a:endParaRPr lang="de-DE" dirty="0"/>
          </a:p>
        </p:txBody>
      </p:sp>
      <p:sp>
        <p:nvSpPr>
          <p:cNvPr id="4" name="Fußzeilenplatzhalter 3">
            <a:extLst>
              <a:ext uri="{FF2B5EF4-FFF2-40B4-BE49-F238E27FC236}">
                <a16:creationId xmlns:a16="http://schemas.microsoft.com/office/drawing/2014/main" id="{A0BD072E-1630-BE5D-743C-284B9CCEBEA6}"/>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5" name="Foliennummernplatzhalter 4">
            <a:extLst>
              <a:ext uri="{FF2B5EF4-FFF2-40B4-BE49-F238E27FC236}">
                <a16:creationId xmlns:a16="http://schemas.microsoft.com/office/drawing/2014/main" id="{767DABB6-5C9B-BE3F-8905-06348C5CAFF3}"/>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140501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FCC0C5E-0137-006C-3605-626E3F60487A}"/>
              </a:ext>
            </a:extLst>
          </p:cNvPr>
          <p:cNvSpPr>
            <a:spLocks noGrp="1"/>
          </p:cNvSpPr>
          <p:nvPr>
            <p:ph type="dt" sz="half" idx="10"/>
          </p:nvPr>
        </p:nvSpPr>
        <p:spPr/>
        <p:txBody>
          <a:bodyPr/>
          <a:lstStyle>
            <a:lvl1pPr>
              <a:defRPr b="0" i="0">
                <a:latin typeface="Lato" panose="020F0502020204030203" pitchFamily="34" charset="0"/>
              </a:defRPr>
            </a:lvl1pPr>
          </a:lstStyle>
          <a:p>
            <a:fld id="{BE6E9128-4CE6-A742-AB28-A2D57AF464A5}" type="datetime1">
              <a:rPr lang="de-AT" smtClean="0"/>
              <a:t>07.09.24</a:t>
            </a:fld>
            <a:endParaRPr lang="de-DE" dirty="0"/>
          </a:p>
        </p:txBody>
      </p:sp>
      <p:sp>
        <p:nvSpPr>
          <p:cNvPr id="3" name="Fußzeilenplatzhalter 2">
            <a:extLst>
              <a:ext uri="{FF2B5EF4-FFF2-40B4-BE49-F238E27FC236}">
                <a16:creationId xmlns:a16="http://schemas.microsoft.com/office/drawing/2014/main" id="{5CE29F05-F337-E085-2BEB-7980EE1676C4}"/>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4" name="Foliennummernplatzhalter 3">
            <a:extLst>
              <a:ext uri="{FF2B5EF4-FFF2-40B4-BE49-F238E27FC236}">
                <a16:creationId xmlns:a16="http://schemas.microsoft.com/office/drawing/2014/main" id="{14D2C247-5E37-C588-20AB-E96A2C9FB392}"/>
              </a:ext>
            </a:extLst>
          </p:cNvPr>
          <p:cNvSpPr>
            <a:spLocks noGrp="1"/>
          </p:cNvSpPr>
          <p:nvPr>
            <p:ph type="sldNum" sz="quarter" idx="12"/>
          </p:nvPr>
        </p:nvSpPr>
        <p:spPr/>
        <p:txBody>
          <a:bodyPr/>
          <a:lstStyle>
            <a:lvl1pPr>
              <a:defRPr b="0" i="0" baseline="0">
                <a:solidFill>
                  <a:schemeClr val="bg1"/>
                </a:solidFill>
                <a:latin typeface="Lato" panose="020F0502020204030203" pitchFamily="34" charset="0"/>
              </a:defRPr>
            </a:lvl1pPr>
          </a:lstStyle>
          <a:p>
            <a:endParaRPr lang="de-DE" dirty="0"/>
          </a:p>
        </p:txBody>
      </p:sp>
    </p:spTree>
    <p:extLst>
      <p:ext uri="{BB962C8B-B14F-4D97-AF65-F5344CB8AC3E}">
        <p14:creationId xmlns:p14="http://schemas.microsoft.com/office/powerpoint/2010/main" val="92926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53EFD-C8D0-7C5C-EC20-9844EBF56EF7}"/>
              </a:ext>
            </a:extLst>
          </p:cNvPr>
          <p:cNvSpPr>
            <a:spLocks noGrp="1"/>
          </p:cNvSpPr>
          <p:nvPr>
            <p:ph type="title"/>
          </p:nvPr>
        </p:nvSpPr>
        <p:spPr>
          <a:xfrm>
            <a:off x="839788" y="457200"/>
            <a:ext cx="3932237" cy="1600200"/>
          </a:xfrm>
        </p:spPr>
        <p:txBody>
          <a:bodyPr anchor="b"/>
          <a:lstStyle>
            <a:lvl1pPr>
              <a:defRPr sz="3200" b="0" i="0">
                <a:latin typeface="Lato" panose="020F050202020403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172C3CC9-5E2C-58AA-A7C3-8204597DFFCF}"/>
              </a:ext>
            </a:extLst>
          </p:cNvPr>
          <p:cNvSpPr>
            <a:spLocks noGrp="1"/>
          </p:cNvSpPr>
          <p:nvPr>
            <p:ph idx="1"/>
          </p:nvPr>
        </p:nvSpPr>
        <p:spPr>
          <a:xfrm>
            <a:off x="5183188" y="987425"/>
            <a:ext cx="6172200" cy="4873625"/>
          </a:xfrm>
        </p:spPr>
        <p:txBody>
          <a:bodyPr/>
          <a:lstStyle>
            <a:lvl1pPr>
              <a:defRPr sz="3200" b="0" i="0">
                <a:latin typeface="Lato" panose="020F0502020204030203" pitchFamily="34" charset="0"/>
              </a:defRPr>
            </a:lvl1pPr>
            <a:lvl2pPr>
              <a:defRPr sz="2800" b="0" i="0">
                <a:latin typeface="Lato" panose="020F0502020204030203" pitchFamily="34" charset="0"/>
              </a:defRPr>
            </a:lvl2pPr>
            <a:lvl3pPr>
              <a:defRPr sz="2400" b="0" i="0">
                <a:latin typeface="Lato" panose="020F0502020204030203" pitchFamily="34" charset="0"/>
              </a:defRPr>
            </a:lvl3pPr>
            <a:lvl4pPr>
              <a:defRPr sz="2000" b="0" i="0">
                <a:latin typeface="Lato" panose="020F0502020204030203" pitchFamily="34" charset="0"/>
              </a:defRPr>
            </a:lvl4pPr>
            <a:lvl5pPr>
              <a:defRPr sz="2000" b="0" i="0">
                <a:latin typeface="Lato" panose="020F0502020204030203" pitchFamily="34" charset="0"/>
              </a:defRPr>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E0B7C200-65AF-AF29-08DD-AF4EEF60BEBA}"/>
              </a:ext>
            </a:extLst>
          </p:cNvPr>
          <p:cNvSpPr>
            <a:spLocks noGrp="1"/>
          </p:cNvSpPr>
          <p:nvPr>
            <p:ph type="body" sz="half" idx="2"/>
          </p:nvPr>
        </p:nvSpPr>
        <p:spPr>
          <a:xfrm>
            <a:off x="839788" y="2057400"/>
            <a:ext cx="3932237" cy="3811588"/>
          </a:xfrm>
        </p:spPr>
        <p:txBody>
          <a:bodyPr/>
          <a:lstStyle>
            <a:lvl1pPr marL="0" indent="0">
              <a:buNone/>
              <a:defRPr sz="1600" b="0" i="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5A052E26-EF49-3926-BB3F-70ACBFFAAA43}"/>
              </a:ext>
            </a:extLst>
          </p:cNvPr>
          <p:cNvSpPr>
            <a:spLocks noGrp="1"/>
          </p:cNvSpPr>
          <p:nvPr>
            <p:ph type="dt" sz="half" idx="10"/>
          </p:nvPr>
        </p:nvSpPr>
        <p:spPr/>
        <p:txBody>
          <a:bodyPr/>
          <a:lstStyle>
            <a:lvl1pPr>
              <a:defRPr b="0" i="0">
                <a:latin typeface="Lato" panose="020F0502020204030203" pitchFamily="34" charset="0"/>
              </a:defRPr>
            </a:lvl1pPr>
          </a:lstStyle>
          <a:p>
            <a:fld id="{05B4F2B0-4B1E-0940-9152-6B3FDD25880D}" type="datetime1">
              <a:rPr lang="de-AT" smtClean="0"/>
              <a:t>07.09.24</a:t>
            </a:fld>
            <a:endParaRPr lang="de-DE" dirty="0"/>
          </a:p>
        </p:txBody>
      </p:sp>
      <p:sp>
        <p:nvSpPr>
          <p:cNvPr id="6" name="Fußzeilenplatzhalter 5">
            <a:extLst>
              <a:ext uri="{FF2B5EF4-FFF2-40B4-BE49-F238E27FC236}">
                <a16:creationId xmlns:a16="http://schemas.microsoft.com/office/drawing/2014/main" id="{C1BF9DCB-486D-C0E1-598F-783C4F33017C}"/>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7" name="Foliennummernplatzhalter 6">
            <a:extLst>
              <a:ext uri="{FF2B5EF4-FFF2-40B4-BE49-F238E27FC236}">
                <a16:creationId xmlns:a16="http://schemas.microsoft.com/office/drawing/2014/main" id="{28E761FD-CFDE-DCBC-3D39-46C9410797FC}"/>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69436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9CC272-CE98-8A82-1C7A-1ED7724280FB}"/>
              </a:ext>
            </a:extLst>
          </p:cNvPr>
          <p:cNvSpPr>
            <a:spLocks noGrp="1"/>
          </p:cNvSpPr>
          <p:nvPr>
            <p:ph type="title"/>
          </p:nvPr>
        </p:nvSpPr>
        <p:spPr>
          <a:xfrm>
            <a:off x="839788" y="457200"/>
            <a:ext cx="3932237" cy="1600200"/>
          </a:xfrm>
        </p:spPr>
        <p:txBody>
          <a:bodyPr anchor="b"/>
          <a:lstStyle>
            <a:lvl1pPr>
              <a:defRPr sz="3200" b="0" i="0">
                <a:latin typeface="Lato" panose="020F0502020204030203" pitchFamily="34" charset="0"/>
              </a:defRPr>
            </a:lvl1pPr>
          </a:lstStyle>
          <a:p>
            <a:r>
              <a:rPr lang="de-DE" dirty="0"/>
              <a:t>Mastertitelformat bearbeiten</a:t>
            </a:r>
          </a:p>
        </p:txBody>
      </p:sp>
      <p:sp>
        <p:nvSpPr>
          <p:cNvPr id="3" name="Bildplatzhalter 2">
            <a:extLst>
              <a:ext uri="{FF2B5EF4-FFF2-40B4-BE49-F238E27FC236}">
                <a16:creationId xmlns:a16="http://schemas.microsoft.com/office/drawing/2014/main" id="{DF012F07-4490-6B69-2067-A4A387B6A1EC}"/>
              </a:ext>
            </a:extLst>
          </p:cNvPr>
          <p:cNvSpPr>
            <a:spLocks noGrp="1"/>
          </p:cNvSpPr>
          <p:nvPr>
            <p:ph type="pic" idx="1"/>
          </p:nvPr>
        </p:nvSpPr>
        <p:spPr>
          <a:xfrm>
            <a:off x="5183188" y="987425"/>
            <a:ext cx="6172200" cy="4873625"/>
          </a:xfrm>
        </p:spPr>
        <p:txBody>
          <a:bodyPr/>
          <a:lstStyle>
            <a:lvl1pPr marL="0" indent="0">
              <a:buNone/>
              <a:defRPr sz="3200" b="0" i="0">
                <a:latin typeface="Lato" panose="020F050202020403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BB3778A9-B022-B69F-6D7D-10C4F09867C6}"/>
              </a:ext>
            </a:extLst>
          </p:cNvPr>
          <p:cNvSpPr>
            <a:spLocks noGrp="1"/>
          </p:cNvSpPr>
          <p:nvPr>
            <p:ph type="body" sz="half" idx="2"/>
          </p:nvPr>
        </p:nvSpPr>
        <p:spPr>
          <a:xfrm>
            <a:off x="839788" y="2057400"/>
            <a:ext cx="3932237" cy="3811588"/>
          </a:xfrm>
        </p:spPr>
        <p:txBody>
          <a:bodyPr/>
          <a:lstStyle>
            <a:lvl1pPr marL="0" indent="0">
              <a:buNone/>
              <a:defRPr sz="1600" b="0" i="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A5E52016-71C8-FBC1-4283-5D1E1039FDF3}"/>
              </a:ext>
            </a:extLst>
          </p:cNvPr>
          <p:cNvSpPr>
            <a:spLocks noGrp="1"/>
          </p:cNvSpPr>
          <p:nvPr>
            <p:ph type="dt" sz="half" idx="10"/>
          </p:nvPr>
        </p:nvSpPr>
        <p:spPr/>
        <p:txBody>
          <a:bodyPr/>
          <a:lstStyle>
            <a:lvl1pPr>
              <a:defRPr b="0" i="0">
                <a:latin typeface="Lato" panose="020F0502020204030203" pitchFamily="34" charset="0"/>
              </a:defRPr>
            </a:lvl1pPr>
          </a:lstStyle>
          <a:p>
            <a:fld id="{AA49D077-FF0C-8044-9886-CB4CC54AECDD}" type="datetime1">
              <a:rPr lang="de-AT" smtClean="0"/>
              <a:t>07.09.24</a:t>
            </a:fld>
            <a:endParaRPr lang="de-DE" dirty="0"/>
          </a:p>
        </p:txBody>
      </p:sp>
      <p:sp>
        <p:nvSpPr>
          <p:cNvPr id="6" name="Fußzeilenplatzhalter 5">
            <a:extLst>
              <a:ext uri="{FF2B5EF4-FFF2-40B4-BE49-F238E27FC236}">
                <a16:creationId xmlns:a16="http://schemas.microsoft.com/office/drawing/2014/main" id="{4E90590E-689E-31C2-4AC5-8FBD35B4B3E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7" name="Foliennummernplatzhalter 6">
            <a:extLst>
              <a:ext uri="{FF2B5EF4-FFF2-40B4-BE49-F238E27FC236}">
                <a16:creationId xmlns:a16="http://schemas.microsoft.com/office/drawing/2014/main" id="{A6D139A9-14E3-5FF2-E59E-B05B06F3C25A}"/>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47258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000">
              <a:srgbClr val="A7C7D8"/>
            </a:gs>
            <a:gs pos="56000">
              <a:srgbClr val="5197BE">
                <a:alpha val="93000"/>
              </a:srgbClr>
            </a:gs>
            <a:gs pos="29000">
              <a:srgbClr val="5197BE">
                <a:lumMod val="87000"/>
                <a:lumOff val="13000"/>
                <a:alpha val="94000"/>
              </a:srgbClr>
            </a:gs>
            <a:gs pos="79000">
              <a:srgbClr val="5197BE">
                <a:lumMod val="86000"/>
                <a:lumOff val="14000"/>
              </a:srgbClr>
            </a:gs>
            <a:gs pos="92000">
              <a:srgbClr val="A7C7D8"/>
            </a:gs>
          </a:gsLst>
          <a:lin ang="7800000" scaled="0"/>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E3A7A01-E630-3996-0052-B741DAD67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1E24F92E-C26E-67E1-04F3-552388BD17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82B51EE2-81C0-8275-4ADB-8EEA17DAE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0"/>
              </a:defRPr>
            </a:lvl1pPr>
          </a:lstStyle>
          <a:p>
            <a:fld id="{899E7ECC-9636-C941-BC4F-93FBE72607E2}" type="datetime1">
              <a:rPr lang="de-AT" smtClean="0"/>
              <a:t>07.09.24</a:t>
            </a:fld>
            <a:endParaRPr lang="de-DE" dirty="0"/>
          </a:p>
        </p:txBody>
      </p:sp>
      <p:sp>
        <p:nvSpPr>
          <p:cNvPr id="5" name="Fußzeilenplatzhalter 4">
            <a:extLst>
              <a:ext uri="{FF2B5EF4-FFF2-40B4-BE49-F238E27FC236}">
                <a16:creationId xmlns:a16="http://schemas.microsoft.com/office/drawing/2014/main" id="{B83AC402-1385-5954-50A9-EB0946B38F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D7FBD8BE-BF92-D8F0-DCAF-BA7136A41D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marR="0" indent="0" algn="r" defTabSz="457200" rtl="0" eaLnBrk="1" fontAlgn="auto" latinLnBrk="0" hangingPunct="1">
              <a:lnSpc>
                <a:spcPct val="100000"/>
              </a:lnSpc>
              <a:spcBef>
                <a:spcPts val="0"/>
              </a:spcBef>
              <a:spcAft>
                <a:spcPts val="0"/>
              </a:spcAft>
              <a:buClrTx/>
              <a:buSzTx/>
              <a:buFontTx/>
              <a:buNone/>
              <a:tabLst/>
              <a:defRPr sz="1200" b="0" i="0">
                <a:solidFill>
                  <a:schemeClr val="bg1"/>
                </a:solidFill>
                <a:latin typeface="Lato" panose="020F0502020204030203" pitchFamily="34" charset="0"/>
              </a:defRPr>
            </a:lvl1pPr>
          </a:lstStyle>
          <a:p>
            <a:r>
              <a:rPr lang="de-DE" dirty="0"/>
              <a:t>Mag.</a:t>
            </a:r>
            <a:r>
              <a:rPr lang="de-DE" baseline="30000" dirty="0"/>
              <a:t>a</a:t>
            </a:r>
            <a:r>
              <a:rPr lang="de-DE" dirty="0"/>
              <a:t> Veronika Kunnert - IGÖ</a:t>
            </a:r>
          </a:p>
        </p:txBody>
      </p:sp>
    </p:spTree>
    <p:extLst>
      <p:ext uri="{BB962C8B-B14F-4D97-AF65-F5344CB8AC3E}">
        <p14:creationId xmlns:p14="http://schemas.microsoft.com/office/powerpoint/2010/main" val="37636544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90000"/>
        </a:lnSpc>
        <a:spcBef>
          <a:spcPct val="0"/>
        </a:spcBef>
        <a:buNone/>
        <a:defRPr sz="4400" b="0" i="0" kern="1200">
          <a:ln>
            <a:solidFill>
              <a:schemeClr val="accent1"/>
            </a:solidFill>
          </a:ln>
          <a:solidFill>
            <a:schemeClr val="bg1"/>
          </a:solidFill>
          <a:effectLst>
            <a:innerShdw blurRad="114300">
              <a:srgbClr val="5197BE"/>
            </a:innerShdw>
          </a:effectLst>
          <a:latin typeface="Lato" panose="020F0502020204030203" pitchFamily="34" charset="0"/>
          <a:ea typeface="+mj-ea"/>
          <a:cs typeface="+mj-cs"/>
        </a:defRPr>
      </a:lvl1pPr>
    </p:titleStyle>
    <p:body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igoe.at/saubere-luft/#CO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2.png"/><Relationship Id="rId21" Type="http://schemas.openxmlformats.org/officeDocument/2006/relationships/image" Target="../media/image37.svg"/><Relationship Id="rId34" Type="http://schemas.openxmlformats.org/officeDocument/2006/relationships/image" Target="../media/image50.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5" Type="http://schemas.openxmlformats.org/officeDocument/2006/relationships/image" Target="../media/image41.svg"/><Relationship Id="rId33" Type="http://schemas.openxmlformats.org/officeDocument/2006/relationships/image" Target="../media/image49.svg"/><Relationship Id="rId2" Type="http://schemas.openxmlformats.org/officeDocument/2006/relationships/notesSlide" Target="../notesSlides/notesSlide11.xml"/><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sv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53.svg"/><Relationship Id="rId5" Type="http://schemas.openxmlformats.org/officeDocument/2006/relationships/image" Target="../media/image21.png"/><Relationship Id="rId15" Type="http://schemas.openxmlformats.org/officeDocument/2006/relationships/image" Target="../media/image31.svg"/><Relationship Id="rId23" Type="http://schemas.openxmlformats.org/officeDocument/2006/relationships/image" Target="../media/image39.sv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image" Target="../media/image26.png"/><Relationship Id="rId19" Type="http://schemas.openxmlformats.org/officeDocument/2006/relationships/image" Target="../media/image35.svg"/><Relationship Id="rId31" Type="http://schemas.openxmlformats.org/officeDocument/2006/relationships/image" Target="../media/image47.svg"/><Relationship Id="rId4" Type="http://schemas.openxmlformats.org/officeDocument/2006/relationships/image" Target="../media/image20.jpe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svg"/><Relationship Id="rId30" Type="http://schemas.openxmlformats.org/officeDocument/2006/relationships/image" Target="../media/image46.png"/><Relationship Id="rId35" Type="http://schemas.openxmlformats.org/officeDocument/2006/relationships/image" Target="../media/image51.svg"/><Relationship Id="rId8" Type="http://schemas.openxmlformats.org/officeDocument/2006/relationships/image" Target="../media/image24.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5.jpe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notesSlide" Target="../notesSlides/notesSlide12.xml"/><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hyperlink" Target="https://www.igoe.at/saubere-luft/#HEPA" TargetMode="External"/><Relationship Id="rId7" Type="http://schemas.openxmlformats.org/officeDocument/2006/relationships/image" Target="../media/image80.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hyperlink" Target="https://www.science.org/doi/10.1126/science.adp2241#F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2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tugraz.at/institute/ibpsc/forschung/forschungsprojekte/laufende-projekte/impaqs" TargetMode="Externa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0.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s://cba.media/66312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igoe.at/saubere-luft-und-wissenschaf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3086" name="Rectangle 3085">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pic>
        <p:nvPicPr>
          <p:cNvPr id="3074" name="Picture 2">
            <a:extLst>
              <a:ext uri="{FF2B5EF4-FFF2-40B4-BE49-F238E27FC236}">
                <a16:creationId xmlns:a16="http://schemas.microsoft.com/office/drawing/2014/main" id="{848BD8A9-7D1C-AEE3-176D-0C701C74A31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rot="21480000">
            <a:off x="1014949" y="858949"/>
            <a:ext cx="10162103" cy="50530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0C2C08C-53FC-C779-A740-5D4AA2CF831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3"/>
          <a:stretch/>
        </p:blipFill>
        <p:spPr bwMode="auto">
          <a:xfrm rot="21480000">
            <a:off x="1387642" y="1263694"/>
            <a:ext cx="9341095" cy="200291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Text, Schrift, Screenshot, Grafiken enthält.&#10;&#10;Automatisch generierte Beschreibung">
            <a:extLst>
              <a:ext uri="{FF2B5EF4-FFF2-40B4-BE49-F238E27FC236}">
                <a16:creationId xmlns:a16="http://schemas.microsoft.com/office/drawing/2014/main" id="{A48FC12D-9FD0-C7BA-7F38-D3AB482CAC06}"/>
              </a:ext>
            </a:extLst>
          </p:cNvPr>
          <p:cNvPicPr>
            <a:picLocks noChangeAspect="1"/>
          </p:cNvPicPr>
          <p:nvPr/>
        </p:nvPicPr>
        <p:blipFill>
          <a:blip r:embed="rId5"/>
          <a:stretch>
            <a:fillRect/>
          </a:stretch>
        </p:blipFill>
        <p:spPr>
          <a:xfrm rot="21480000">
            <a:off x="1829408" y="1169180"/>
            <a:ext cx="8457561" cy="3144349"/>
          </a:xfrm>
          <a:prstGeom prst="rect">
            <a:avLst/>
          </a:prstGeom>
        </p:spPr>
      </p:pic>
      <p:pic>
        <p:nvPicPr>
          <p:cNvPr id="7" name="Picture 2">
            <a:extLst>
              <a:ext uri="{FF2B5EF4-FFF2-40B4-BE49-F238E27FC236}">
                <a16:creationId xmlns:a16="http://schemas.microsoft.com/office/drawing/2014/main" id="{185A8C47-6440-6EE3-5F51-9EB35A18FC8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r="-6352"/>
          <a:stretch/>
        </p:blipFill>
        <p:spPr bwMode="auto">
          <a:xfrm rot="21480000">
            <a:off x="3177681" y="4261095"/>
            <a:ext cx="6203131" cy="163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106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AE5FB-38ED-48B8-EA23-42FE2A5EFCF7}"/>
              </a:ext>
            </a:extLst>
          </p:cNvPr>
          <p:cNvSpPr>
            <a:spLocks noGrp="1"/>
          </p:cNvSpPr>
          <p:nvPr>
            <p:ph type="title"/>
          </p:nvPr>
        </p:nvSpPr>
        <p:spPr/>
        <p:txBody>
          <a:bodyPr>
            <a:normAutofit fontScale="90000"/>
          </a:bodyPr>
          <a:lstStyle/>
          <a:p>
            <a:r>
              <a:rPr lang="de-AT" dirty="0"/>
              <a:t>WARUM IST CO₂-MESSUNG SO WICHTIG?</a:t>
            </a:r>
          </a:p>
        </p:txBody>
      </p:sp>
      <p:sp>
        <p:nvSpPr>
          <p:cNvPr id="3" name="Inhaltsplatzhalter 2">
            <a:extLst>
              <a:ext uri="{FF2B5EF4-FFF2-40B4-BE49-F238E27FC236}">
                <a16:creationId xmlns:a16="http://schemas.microsoft.com/office/drawing/2014/main" id="{590D4CC5-18B3-8B55-2288-81A171FBB9A1}"/>
              </a:ext>
            </a:extLst>
          </p:cNvPr>
          <p:cNvSpPr>
            <a:spLocks noGrp="1"/>
          </p:cNvSpPr>
          <p:nvPr>
            <p:ph idx="1"/>
          </p:nvPr>
        </p:nvSpPr>
        <p:spPr>
          <a:xfrm>
            <a:off x="838200" y="1396273"/>
            <a:ext cx="10896600" cy="5170920"/>
          </a:xfrm>
        </p:spPr>
        <p:txBody>
          <a:bodyPr>
            <a:normAutofit/>
          </a:bodyPr>
          <a:lstStyle/>
          <a:p>
            <a:pPr>
              <a:lnSpc>
                <a:spcPct val="150000"/>
              </a:lnSpc>
            </a:pPr>
            <a:r>
              <a:rPr lang="de-AT" sz="3200" u="none" spc="50" dirty="0">
                <a:ln w="9525" cmpd="sng">
                  <a:noFill/>
                  <a:prstDash val="solid"/>
                </a:ln>
                <a:solidFill>
                  <a:srgbClr val="70AD47">
                    <a:tint val="1000"/>
                  </a:srgbClr>
                </a:solidFill>
                <a:effectLst/>
                <a:highlight>
                  <a:srgbClr val="0000FF"/>
                </a:highlight>
                <a:latin typeface="Lato" panose="020F0502020204030203" pitchFamily="34" charset="0"/>
              </a:rPr>
              <a:t>Lüftungserfolg</a:t>
            </a:r>
            <a:r>
              <a:rPr lang="de-AT" sz="3200" u="none" spc="50" dirty="0">
                <a:ln w="9525" cmpd="sng">
                  <a:noFill/>
                  <a:prstDash val="solid"/>
                </a:ln>
                <a:solidFill>
                  <a:srgbClr val="70AD47">
                    <a:tint val="1000"/>
                  </a:srgbClr>
                </a:solidFill>
                <a:effectLst/>
                <a:latin typeface="Lato" panose="020F0502020204030203" pitchFamily="34" charset="0"/>
              </a:rPr>
              <a:t> ist mit CO₂-Messgerät kontrollierbar!</a:t>
            </a:r>
          </a:p>
          <a:p>
            <a:pPr>
              <a:lnSpc>
                <a:spcPct val="150000"/>
              </a:lnSpc>
            </a:pPr>
            <a:r>
              <a:rPr lang="de-AT" sz="3200" spc="50" dirty="0">
                <a:ln w="9525" cmpd="sng">
                  <a:noFill/>
                  <a:prstDash val="solid"/>
                </a:ln>
                <a:solidFill>
                  <a:srgbClr val="70AD47">
                    <a:tint val="1000"/>
                  </a:srgbClr>
                </a:solidFill>
              </a:rPr>
              <a:t>Z</a:t>
            </a:r>
            <a:r>
              <a:rPr lang="de-AT" sz="3200" u="none" spc="50" dirty="0">
                <a:ln w="9525" cmpd="sng">
                  <a:noFill/>
                  <a:prstDash val="solid"/>
                </a:ln>
                <a:solidFill>
                  <a:srgbClr val="70AD47">
                    <a:tint val="1000"/>
                  </a:srgbClr>
                </a:solidFill>
                <a:effectLst/>
                <a:latin typeface="Lato" panose="020F0502020204030203" pitchFamily="34" charset="0"/>
              </a:rPr>
              <a:t>eigt Anteil an schon </a:t>
            </a:r>
            <a:r>
              <a:rPr lang="de-AT" sz="3200" u="none" spc="50" dirty="0">
                <a:ln w="9525" cmpd="sng">
                  <a:noFill/>
                  <a:prstDash val="solid"/>
                </a:ln>
                <a:solidFill>
                  <a:srgbClr val="70AD47">
                    <a:tint val="1000"/>
                  </a:srgbClr>
                </a:solidFill>
                <a:effectLst/>
                <a:highlight>
                  <a:srgbClr val="0000FF"/>
                </a:highlight>
                <a:latin typeface="Lato" panose="020F0502020204030203" pitchFamily="34" charset="0"/>
              </a:rPr>
              <a:t>veratmeter Luft </a:t>
            </a:r>
            <a:r>
              <a:rPr lang="de-AT" sz="3200" u="none" spc="50" dirty="0">
                <a:ln w="9525" cmpd="sng">
                  <a:noFill/>
                  <a:prstDash val="solid"/>
                </a:ln>
                <a:solidFill>
                  <a:srgbClr val="70AD47">
                    <a:tint val="1000"/>
                  </a:srgbClr>
                </a:solidFill>
                <a:effectLst/>
                <a:latin typeface="Lato" panose="020F0502020204030203" pitchFamily="34" charset="0"/>
              </a:rPr>
              <a:t>zu Frischluft an</a:t>
            </a:r>
            <a:r>
              <a:rPr lang="de-AT" sz="3200" spc="50" dirty="0">
                <a:ln w="9525" cmpd="sng">
                  <a:noFill/>
                  <a:prstDash val="solid"/>
                </a:ln>
                <a:solidFill>
                  <a:srgbClr val="70AD47">
                    <a:tint val="1000"/>
                  </a:srgbClr>
                </a:solidFill>
              </a:rPr>
              <a:t>.</a:t>
            </a:r>
          </a:p>
          <a:p>
            <a:pPr>
              <a:lnSpc>
                <a:spcPct val="150000"/>
              </a:lnSpc>
            </a:pPr>
            <a:r>
              <a:rPr lang="de-AT" sz="3200" u="none" spc="50" dirty="0">
                <a:ln w="9525" cmpd="sng">
                  <a:noFill/>
                  <a:prstDash val="solid"/>
                </a:ln>
                <a:solidFill>
                  <a:srgbClr val="70AD47">
                    <a:tint val="1000"/>
                  </a:srgbClr>
                </a:solidFill>
                <a:effectLst/>
                <a:latin typeface="Lato" panose="020F0502020204030203" pitchFamily="34" charset="0"/>
              </a:rPr>
              <a:t>CO</a:t>
            </a:r>
            <a:r>
              <a:rPr lang="de-AT" sz="3200" u="none" spc="50" baseline="-25000" dirty="0">
                <a:ln w="9525" cmpd="sng">
                  <a:noFill/>
                  <a:prstDash val="solid"/>
                </a:ln>
                <a:solidFill>
                  <a:srgbClr val="70AD47">
                    <a:tint val="1000"/>
                  </a:srgbClr>
                </a:solidFill>
                <a:effectLst/>
                <a:latin typeface="Lato" panose="020F0502020204030203" pitchFamily="34" charset="0"/>
              </a:rPr>
              <a:t>2</a:t>
            </a:r>
            <a:r>
              <a:rPr lang="de-AT" sz="3200" spc="50" baseline="-25000" dirty="0">
                <a:ln w="9525" cmpd="sng">
                  <a:noFill/>
                  <a:prstDash val="solid"/>
                </a:ln>
                <a:solidFill>
                  <a:srgbClr val="70AD47">
                    <a:tint val="1000"/>
                  </a:srgbClr>
                </a:solidFill>
              </a:rPr>
              <a:t>-</a:t>
            </a:r>
            <a:r>
              <a:rPr lang="de-AT" sz="3200" u="none" spc="50" dirty="0">
                <a:ln w="9525" cmpd="sng">
                  <a:noFill/>
                  <a:prstDash val="solid"/>
                </a:ln>
                <a:solidFill>
                  <a:srgbClr val="70AD47">
                    <a:tint val="1000"/>
                  </a:srgbClr>
                </a:solidFill>
                <a:effectLst/>
                <a:latin typeface="Lato" panose="020F0502020204030203" pitchFamily="34" charset="0"/>
              </a:rPr>
              <a:t>Wert korreliert mit </a:t>
            </a:r>
            <a:r>
              <a:rPr lang="de-AT" sz="3200" u="none" spc="50" dirty="0">
                <a:ln w="9525" cmpd="sng">
                  <a:noFill/>
                  <a:prstDash val="solid"/>
                </a:ln>
                <a:solidFill>
                  <a:srgbClr val="70AD47">
                    <a:tint val="1000"/>
                  </a:srgbClr>
                </a:solidFill>
                <a:effectLst/>
                <a:highlight>
                  <a:srgbClr val="0000FF"/>
                </a:highlight>
                <a:latin typeface="Lato" panose="020F0502020204030203" pitchFamily="34" charset="0"/>
              </a:rPr>
              <a:t>Feinstaub, organischen Verbindungen, Pilzsporen</a:t>
            </a:r>
            <a:endParaRPr lang="de-DE" sz="3200" u="none" dirty="0">
              <a:highlight>
                <a:srgbClr val="0000FF"/>
              </a:highlight>
            </a:endParaRPr>
          </a:p>
          <a:p>
            <a:pPr>
              <a:lnSpc>
                <a:spcPct val="150000"/>
              </a:lnSpc>
            </a:pPr>
            <a:r>
              <a:rPr lang="de-AT" sz="3200" u="none" spc="50" dirty="0">
                <a:ln w="9525" cmpd="sng">
                  <a:noFill/>
                  <a:prstDash val="solid"/>
                </a:ln>
                <a:solidFill>
                  <a:srgbClr val="70AD47">
                    <a:tint val="1000"/>
                  </a:srgbClr>
                </a:solidFill>
                <a:effectLst/>
                <a:latin typeface="Lato" panose="020F0502020204030203" pitchFamily="34" charset="0"/>
              </a:rPr>
              <a:t>Erhöhter CO</a:t>
            </a:r>
            <a:r>
              <a:rPr lang="de-AT" sz="3200" u="none" spc="50" baseline="-25000" dirty="0">
                <a:ln w="9525" cmpd="sng">
                  <a:noFill/>
                  <a:prstDash val="solid"/>
                </a:ln>
                <a:solidFill>
                  <a:srgbClr val="70AD47">
                    <a:tint val="1000"/>
                  </a:srgbClr>
                </a:solidFill>
                <a:effectLst/>
                <a:latin typeface="Lato" panose="020F0502020204030203" pitchFamily="34" charset="0"/>
              </a:rPr>
              <a:t>2</a:t>
            </a:r>
            <a:r>
              <a:rPr lang="de-AT" sz="3200" spc="50" baseline="-25000" dirty="0">
                <a:ln w="9525" cmpd="sng">
                  <a:noFill/>
                  <a:prstDash val="solid"/>
                </a:ln>
                <a:solidFill>
                  <a:srgbClr val="70AD47">
                    <a:tint val="1000"/>
                  </a:srgbClr>
                </a:solidFill>
              </a:rPr>
              <a:t>-</a:t>
            </a:r>
            <a:r>
              <a:rPr lang="de-AT" sz="3200" u="none" spc="50" dirty="0">
                <a:ln w="9525" cmpd="sng">
                  <a:noFill/>
                  <a:prstDash val="solid"/>
                </a:ln>
                <a:solidFill>
                  <a:srgbClr val="70AD47">
                    <a:tint val="1000"/>
                  </a:srgbClr>
                </a:solidFill>
                <a:effectLst/>
                <a:latin typeface="Lato" panose="020F0502020204030203" pitchFamily="34" charset="0"/>
              </a:rPr>
              <a:t>Gehalt lässt </a:t>
            </a:r>
            <a:r>
              <a:rPr lang="de-AT" sz="3200" u="none" spc="50" dirty="0">
                <a:ln w="9525" cmpd="sng">
                  <a:noFill/>
                  <a:prstDash val="solid"/>
                </a:ln>
                <a:solidFill>
                  <a:srgbClr val="70AD47">
                    <a:tint val="1000"/>
                  </a:srgbClr>
                </a:solidFill>
                <a:effectLst/>
                <a:highlight>
                  <a:srgbClr val="FF0000"/>
                </a:highlight>
                <a:latin typeface="Lato" panose="020F0502020204030203" pitchFamily="34" charset="0"/>
              </a:rPr>
              <a:t>Viren länger viral bleiben</a:t>
            </a:r>
          </a:p>
          <a:p>
            <a:pPr>
              <a:lnSpc>
                <a:spcPct val="150000"/>
              </a:lnSpc>
            </a:pPr>
            <a:r>
              <a:rPr lang="de-AT" sz="3200" spc="50" dirty="0">
                <a:ln w="9525" cmpd="sng">
                  <a:noFill/>
                  <a:prstDash val="solid"/>
                </a:ln>
                <a:solidFill>
                  <a:srgbClr val="70AD47">
                    <a:tint val="1000"/>
                  </a:srgbClr>
                </a:solidFill>
              </a:rPr>
              <a:t>Zeigt auch bei </a:t>
            </a:r>
            <a:r>
              <a:rPr lang="de-AT" sz="3200" spc="50" dirty="0">
                <a:ln w="9525" cmpd="sng">
                  <a:noFill/>
                  <a:prstDash val="solid"/>
                </a:ln>
                <a:solidFill>
                  <a:srgbClr val="70AD47">
                    <a:tint val="1000"/>
                  </a:srgbClr>
                </a:solidFill>
                <a:highlight>
                  <a:srgbClr val="FF0000"/>
                </a:highlight>
              </a:rPr>
              <a:t>leeren Räumen </a:t>
            </a:r>
            <a:r>
              <a:rPr lang="de-AT" sz="3200" spc="50" dirty="0">
                <a:ln w="9525" cmpd="sng">
                  <a:noFill/>
                  <a:prstDash val="solid"/>
                </a:ln>
                <a:solidFill>
                  <a:srgbClr val="70AD47">
                    <a:tint val="1000"/>
                  </a:srgbClr>
                </a:solidFill>
              </a:rPr>
              <a:t>den Anteil an Atemluft an</a:t>
            </a:r>
            <a:endParaRPr lang="de-DE" sz="3200" u="none" dirty="0"/>
          </a:p>
        </p:txBody>
      </p:sp>
      <p:sp>
        <p:nvSpPr>
          <p:cNvPr id="4" name="Abgerundetes Rechteck 3">
            <a:extLst>
              <a:ext uri="{FF2B5EF4-FFF2-40B4-BE49-F238E27FC236}">
                <a16:creationId xmlns:a16="http://schemas.microsoft.com/office/drawing/2014/main" id="{66653429-084D-1D3A-4DDB-A7E2DA9C79A3}"/>
              </a:ext>
            </a:extLst>
          </p:cNvPr>
          <p:cNvSpPr/>
          <p:nvPr/>
        </p:nvSpPr>
        <p:spPr>
          <a:xfrm>
            <a:off x="2797175" y="6217066"/>
            <a:ext cx="6597650" cy="551618"/>
          </a:xfrm>
          <a:prstGeom prst="roundRect">
            <a:avLst/>
          </a:prstGeom>
          <a:solidFill>
            <a:srgbClr val="5197BE">
              <a:alpha val="80008"/>
            </a:srgbClr>
          </a:solidFill>
          <a:ln w="44450">
            <a:solidFill>
              <a:schemeClr val="bg1"/>
            </a:solidFill>
          </a:ln>
        </p:spPr>
        <p:txBody>
          <a:bodyPr wrap="none" lIns="36000" tIns="45720" rIns="36000" bIns="45720">
            <a:noAutofit/>
          </a:bodyPr>
          <a:lstStyle/>
          <a:p>
            <a:pPr algn="ctr"/>
            <a:r>
              <a:rPr lang="en-GB" sz="2800" dirty="0">
                <a:solidFill>
                  <a:schemeClr val="bg1"/>
                </a:solidFill>
                <a:highlight>
                  <a:srgbClr val="EEEEEE"/>
                </a:highlight>
                <a:latin typeface="Lato" panose="020F0502020204030203" pitchFamily="34" charset="0"/>
                <a:ea typeface="Lato" panose="020F0502020204030203" pitchFamily="34" charset="0"/>
                <a:cs typeface="Lato" panose="020F0502020204030203" pitchFamily="34" charset="0"/>
                <a:hlinkClick r:id="rId3"/>
              </a:rPr>
              <a:t>https://www.igoe.at/saubere-luft/#CO2</a:t>
            </a:r>
            <a:endParaRPr lang="en-GB" sz="2800" dirty="0">
              <a:solidFill>
                <a:schemeClr val="bg1"/>
              </a:solidFill>
              <a:highlight>
                <a:srgbClr val="EEEEEE"/>
              </a:highligh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62945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fik 53">
            <a:extLst>
              <a:ext uri="{FF2B5EF4-FFF2-40B4-BE49-F238E27FC236}">
                <a16:creationId xmlns:a16="http://schemas.microsoft.com/office/drawing/2014/main" id="{7B70D237-D1ED-085C-9F00-839AABEAF512}"/>
              </a:ext>
            </a:extLst>
          </p:cNvPr>
          <p:cNvPicPr>
            <a:picLocks noChangeAspect="1"/>
          </p:cNvPicPr>
          <p:nvPr/>
        </p:nvPicPr>
        <p:blipFill rotWithShape="1">
          <a:blip r:embed="rId3" cstate="hqprint">
            <a:biLevel thresh="25000"/>
            <a:extLst>
              <a:ext uri="{28A0092B-C50C-407E-A947-70E740481C1C}">
                <a14:useLocalDpi xmlns:a14="http://schemas.microsoft.com/office/drawing/2010/main"/>
              </a:ext>
            </a:extLst>
          </a:blip>
          <a:srcRect/>
          <a:stretch/>
        </p:blipFill>
        <p:spPr>
          <a:xfrm>
            <a:off x="6646918" y="1761211"/>
            <a:ext cx="1028668" cy="885313"/>
          </a:xfrm>
          <a:prstGeom prst="rect">
            <a:avLst/>
          </a:prstGeom>
        </p:spPr>
      </p:pic>
      <p:pic>
        <p:nvPicPr>
          <p:cNvPr id="14" name="Grafik 13">
            <a:extLst>
              <a:ext uri="{FF2B5EF4-FFF2-40B4-BE49-F238E27FC236}">
                <a16:creationId xmlns:a16="http://schemas.microsoft.com/office/drawing/2014/main" id="{A4C28350-F221-402D-884F-29B52D4A4AEB}"/>
              </a:ext>
            </a:extLst>
          </p:cNvPr>
          <p:cNvPicPr>
            <a:picLocks noChangeAspect="1"/>
          </p:cNvPicPr>
          <p:nvPr/>
        </p:nvPicPr>
        <p:blipFill rotWithShape="1">
          <a:blip r:embed="rId3" cstate="hqprint">
            <a:biLevel thresh="25000"/>
            <a:extLst>
              <a:ext uri="{28A0092B-C50C-407E-A947-70E740481C1C}">
                <a14:useLocalDpi xmlns:a14="http://schemas.microsoft.com/office/drawing/2010/main"/>
              </a:ext>
            </a:extLst>
          </a:blip>
          <a:srcRect/>
          <a:stretch/>
        </p:blipFill>
        <p:spPr>
          <a:xfrm>
            <a:off x="4305268" y="1745045"/>
            <a:ext cx="1028668" cy="885313"/>
          </a:xfrm>
          <a:prstGeom prst="rect">
            <a:avLst/>
          </a:prstGeom>
        </p:spPr>
      </p:pic>
      <p:sp>
        <p:nvSpPr>
          <p:cNvPr id="2" name="Titel 1">
            <a:extLst>
              <a:ext uri="{FF2B5EF4-FFF2-40B4-BE49-F238E27FC236}">
                <a16:creationId xmlns:a16="http://schemas.microsoft.com/office/drawing/2014/main" id="{21880C76-9A36-42E3-358B-9B4B082BAC8C}"/>
              </a:ext>
            </a:extLst>
          </p:cNvPr>
          <p:cNvSpPr>
            <a:spLocks noGrp="1"/>
          </p:cNvSpPr>
          <p:nvPr>
            <p:ph type="title"/>
          </p:nvPr>
        </p:nvSpPr>
        <p:spPr/>
        <p:txBody>
          <a:bodyPr>
            <a:normAutofit fontScale="90000"/>
          </a:bodyPr>
          <a:lstStyle/>
          <a:p>
            <a:r>
              <a:rPr lang="de-DE" dirty="0"/>
              <a:t>Möglichkeiten der Raumluftverbesserung:</a:t>
            </a:r>
          </a:p>
        </p:txBody>
      </p:sp>
      <p:sp>
        <p:nvSpPr>
          <p:cNvPr id="5" name="Abgerundetes Rechteck 4">
            <a:extLst>
              <a:ext uri="{FF2B5EF4-FFF2-40B4-BE49-F238E27FC236}">
                <a16:creationId xmlns:a16="http://schemas.microsoft.com/office/drawing/2014/main" id="{1A2B121F-5D0F-9B7D-3443-E3FD8F7A31B0}"/>
              </a:ext>
            </a:extLst>
          </p:cNvPr>
          <p:cNvSpPr/>
          <p:nvPr/>
        </p:nvSpPr>
        <p:spPr>
          <a:xfrm>
            <a:off x="3142384" y="2981850"/>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sp>
        <p:nvSpPr>
          <p:cNvPr id="9" name="Abgerundetes Rechteck 8">
            <a:extLst>
              <a:ext uri="{FF2B5EF4-FFF2-40B4-BE49-F238E27FC236}">
                <a16:creationId xmlns:a16="http://schemas.microsoft.com/office/drawing/2014/main" id="{55F15340-B78F-3E9E-64AB-4CCD4F70CD9D}"/>
              </a:ext>
            </a:extLst>
          </p:cNvPr>
          <p:cNvSpPr/>
          <p:nvPr/>
        </p:nvSpPr>
        <p:spPr>
          <a:xfrm>
            <a:off x="3129230" y="4930151"/>
            <a:ext cx="1028668" cy="1254412"/>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sp>
        <p:nvSpPr>
          <p:cNvPr id="12" name="Inhaltsplatzhalter 2">
            <a:extLst>
              <a:ext uri="{FF2B5EF4-FFF2-40B4-BE49-F238E27FC236}">
                <a16:creationId xmlns:a16="http://schemas.microsoft.com/office/drawing/2014/main" id="{BD10A427-006B-0530-4353-6D062E7201DB}"/>
              </a:ext>
            </a:extLst>
          </p:cNvPr>
          <p:cNvSpPr txBox="1">
            <a:spLocks/>
          </p:cNvSpPr>
          <p:nvPr/>
        </p:nvSpPr>
        <p:spPr>
          <a:xfrm>
            <a:off x="287731" y="2921129"/>
            <a:ext cx="2728643" cy="1375854"/>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buNone/>
            </a:pPr>
            <a:r>
              <a:rPr lang="de-AT" sz="3200" dirty="0"/>
              <a:t>Luftwechsel (Frischluft)</a:t>
            </a:r>
          </a:p>
        </p:txBody>
      </p:sp>
      <p:sp>
        <p:nvSpPr>
          <p:cNvPr id="13" name="Inhaltsplatzhalter 2">
            <a:extLst>
              <a:ext uri="{FF2B5EF4-FFF2-40B4-BE49-F238E27FC236}">
                <a16:creationId xmlns:a16="http://schemas.microsoft.com/office/drawing/2014/main" id="{A5B2008F-D33A-ACE3-C162-52EF28C4AEAD}"/>
              </a:ext>
            </a:extLst>
          </p:cNvPr>
          <p:cNvSpPr txBox="1">
            <a:spLocks/>
          </p:cNvSpPr>
          <p:nvPr/>
        </p:nvSpPr>
        <p:spPr>
          <a:xfrm>
            <a:off x="287731" y="4445344"/>
            <a:ext cx="2728644" cy="2224026"/>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463" indent="0">
              <a:buNone/>
            </a:pPr>
            <a:r>
              <a:rPr lang="de-AT" sz="3200" dirty="0"/>
              <a:t>Luftreinigung mit HEPA-Luftreinigern</a:t>
            </a:r>
          </a:p>
        </p:txBody>
      </p:sp>
      <p:pic>
        <p:nvPicPr>
          <p:cNvPr id="1026" name="Picture 2" descr="Nahaufnahme einer Wasserquelle - Kostenloses Foto auf ccnull.de / pixelio.cc">
            <a:extLst>
              <a:ext uri="{FF2B5EF4-FFF2-40B4-BE49-F238E27FC236}">
                <a16:creationId xmlns:a16="http://schemas.microsoft.com/office/drawing/2014/main" id="{A2901E25-3339-495F-4292-346F04A76BF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2623" b="14523"/>
          <a:stretch/>
        </p:blipFill>
        <p:spPr bwMode="auto">
          <a:xfrm>
            <a:off x="7819826" y="2735558"/>
            <a:ext cx="2943731" cy="1729755"/>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descr="Ein Bild, das Werkzeug, Haken enthält.&#10;&#10;Automatisch generierte Beschreibung">
            <a:extLst>
              <a:ext uri="{FF2B5EF4-FFF2-40B4-BE49-F238E27FC236}">
                <a16:creationId xmlns:a16="http://schemas.microsoft.com/office/drawing/2014/main" id="{6953C45E-8AA1-560E-617F-088087A0BD00}"/>
              </a:ext>
            </a:extLst>
          </p:cNvPr>
          <p:cNvPicPr>
            <a:picLocks noChangeAspect="1"/>
          </p:cNvPicPr>
          <p:nvPr/>
        </p:nvPicPr>
        <p:blipFill>
          <a:blip r:embed="rId5"/>
          <a:srcRect r="76155"/>
          <a:stretch/>
        </p:blipFill>
        <p:spPr>
          <a:xfrm>
            <a:off x="7819826" y="4659078"/>
            <a:ext cx="1211804" cy="1846799"/>
          </a:xfrm>
          <a:prstGeom prst="rect">
            <a:avLst/>
          </a:prstGeom>
        </p:spPr>
      </p:pic>
      <p:pic>
        <p:nvPicPr>
          <p:cNvPr id="3" name="Grafik 2">
            <a:extLst>
              <a:ext uri="{FF2B5EF4-FFF2-40B4-BE49-F238E27FC236}">
                <a16:creationId xmlns:a16="http://schemas.microsoft.com/office/drawing/2014/main" id="{37DCC78E-0C04-B3DD-CCBF-8188F132E2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34120" y="1740046"/>
            <a:ext cx="1028668" cy="885313"/>
          </a:xfrm>
          <a:prstGeom prst="rect">
            <a:avLst/>
          </a:prstGeom>
        </p:spPr>
      </p:pic>
      <p:grpSp>
        <p:nvGrpSpPr>
          <p:cNvPr id="15" name="Gruppieren 14">
            <a:extLst>
              <a:ext uri="{FF2B5EF4-FFF2-40B4-BE49-F238E27FC236}">
                <a16:creationId xmlns:a16="http://schemas.microsoft.com/office/drawing/2014/main" id="{264B51ED-3C0B-2BAC-357D-7A2E8D5C0404}"/>
              </a:ext>
            </a:extLst>
          </p:cNvPr>
          <p:cNvGrpSpPr/>
          <p:nvPr/>
        </p:nvGrpSpPr>
        <p:grpSpPr>
          <a:xfrm>
            <a:off x="4480067" y="1869181"/>
            <a:ext cx="721251" cy="634091"/>
            <a:chOff x="5894955" y="1611509"/>
            <a:chExt cx="851423" cy="713270"/>
          </a:xfrm>
        </p:grpSpPr>
        <p:pic>
          <p:nvPicPr>
            <p:cNvPr id="6" name="Grafik 5" descr="Keim mit einfarbiger Füllung">
              <a:extLst>
                <a:ext uri="{FF2B5EF4-FFF2-40B4-BE49-F238E27FC236}">
                  <a16:creationId xmlns:a16="http://schemas.microsoft.com/office/drawing/2014/main" id="{62645641-971B-9039-C913-6CF7091AE8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8876" y="2007449"/>
              <a:ext cx="317330" cy="317330"/>
            </a:xfrm>
            <a:prstGeom prst="rect">
              <a:avLst/>
            </a:prstGeom>
          </p:spPr>
        </p:pic>
        <p:pic>
          <p:nvPicPr>
            <p:cNvPr id="8" name="Grafik 7" descr="Keim mit einfarbiger Füllung">
              <a:extLst>
                <a:ext uri="{FF2B5EF4-FFF2-40B4-BE49-F238E27FC236}">
                  <a16:creationId xmlns:a16="http://schemas.microsoft.com/office/drawing/2014/main" id="{8009577C-3012-05FF-CB14-A691AA5DC3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32364" y="1611509"/>
              <a:ext cx="414014" cy="414014"/>
            </a:xfrm>
            <a:prstGeom prst="rect">
              <a:avLst/>
            </a:prstGeom>
          </p:spPr>
        </p:pic>
        <p:pic>
          <p:nvPicPr>
            <p:cNvPr id="11" name="Grafik 10" descr="Keim Silhouette">
              <a:extLst>
                <a:ext uri="{FF2B5EF4-FFF2-40B4-BE49-F238E27FC236}">
                  <a16:creationId xmlns:a16="http://schemas.microsoft.com/office/drawing/2014/main" id="{C2924FD4-7A94-5808-23FB-C17BF4DC1A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94955" y="1742916"/>
              <a:ext cx="447502" cy="447502"/>
            </a:xfrm>
            <a:prstGeom prst="rect">
              <a:avLst/>
            </a:prstGeom>
          </p:spPr>
        </p:pic>
      </p:grpSp>
      <p:pic>
        <p:nvPicPr>
          <p:cNvPr id="18" name="Grafik 17" descr="Pfeil nach unten mit einfarbiger Füllung">
            <a:extLst>
              <a:ext uri="{FF2B5EF4-FFF2-40B4-BE49-F238E27FC236}">
                <a16:creationId xmlns:a16="http://schemas.microsoft.com/office/drawing/2014/main" id="{3D2B0C8E-C8F5-5840-AFD8-5CA0F61646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64974" y="3117311"/>
            <a:ext cx="983487" cy="983487"/>
          </a:xfrm>
          <a:prstGeom prst="rect">
            <a:avLst/>
          </a:prstGeom>
        </p:spPr>
      </p:pic>
      <p:pic>
        <p:nvPicPr>
          <p:cNvPr id="20" name="Grafik 19" descr="Übertragen mit einfarbiger Füllung">
            <a:extLst>
              <a:ext uri="{FF2B5EF4-FFF2-40B4-BE49-F238E27FC236}">
                <a16:creationId xmlns:a16="http://schemas.microsoft.com/office/drawing/2014/main" id="{88D90206-3CD2-39E0-462F-2B863AC62AD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72577" y="5100157"/>
            <a:ext cx="597834" cy="914400"/>
          </a:xfrm>
          <a:prstGeom prst="rect">
            <a:avLst/>
          </a:prstGeom>
        </p:spPr>
      </p:pic>
      <p:sp>
        <p:nvSpPr>
          <p:cNvPr id="22" name="Abgerundetes Rechteck 21">
            <a:extLst>
              <a:ext uri="{FF2B5EF4-FFF2-40B4-BE49-F238E27FC236}">
                <a16:creationId xmlns:a16="http://schemas.microsoft.com/office/drawing/2014/main" id="{D31B5CAD-2BF3-7874-F1C1-4A152588C03D}"/>
              </a:ext>
            </a:extLst>
          </p:cNvPr>
          <p:cNvSpPr/>
          <p:nvPr/>
        </p:nvSpPr>
        <p:spPr>
          <a:xfrm>
            <a:off x="4305268" y="4940088"/>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23" name="Grafik 22" descr="Pfeil nach unten mit einfarbiger Füllung">
            <a:extLst>
              <a:ext uri="{FF2B5EF4-FFF2-40B4-BE49-F238E27FC236}">
                <a16:creationId xmlns:a16="http://schemas.microsoft.com/office/drawing/2014/main" id="{DFD63090-1C8C-1B60-2C99-85859BEAD7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63542" y="5065612"/>
            <a:ext cx="983487" cy="983487"/>
          </a:xfrm>
          <a:prstGeom prst="rect">
            <a:avLst/>
          </a:prstGeom>
        </p:spPr>
      </p:pic>
      <p:sp>
        <p:nvSpPr>
          <p:cNvPr id="24" name="Abgerundetes Rechteck 23">
            <a:extLst>
              <a:ext uri="{FF2B5EF4-FFF2-40B4-BE49-F238E27FC236}">
                <a16:creationId xmlns:a16="http://schemas.microsoft.com/office/drawing/2014/main" id="{E4F2D228-89BC-1925-9854-ABBF66877765}"/>
              </a:ext>
            </a:extLst>
          </p:cNvPr>
          <p:cNvSpPr/>
          <p:nvPr/>
        </p:nvSpPr>
        <p:spPr>
          <a:xfrm>
            <a:off x="4305268" y="2973232"/>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25" name="Grafik 24" descr="Pfeil nach unten mit einfarbiger Füllung">
            <a:extLst>
              <a:ext uri="{FF2B5EF4-FFF2-40B4-BE49-F238E27FC236}">
                <a16:creationId xmlns:a16="http://schemas.microsoft.com/office/drawing/2014/main" id="{78A07603-68EE-5C38-BA08-ABFC92F529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27858" y="3108693"/>
            <a:ext cx="983487" cy="983487"/>
          </a:xfrm>
          <a:prstGeom prst="rect">
            <a:avLst/>
          </a:prstGeom>
        </p:spPr>
      </p:pic>
      <p:pic>
        <p:nvPicPr>
          <p:cNvPr id="28" name="Grafik 27">
            <a:extLst>
              <a:ext uri="{FF2B5EF4-FFF2-40B4-BE49-F238E27FC236}">
                <a16:creationId xmlns:a16="http://schemas.microsoft.com/office/drawing/2014/main" id="{95B50D1A-6D44-8D55-49B2-C39861E70500}"/>
              </a:ext>
            </a:extLst>
          </p:cNvPr>
          <p:cNvPicPr>
            <a:picLocks noChangeAspect="1"/>
          </p:cNvPicPr>
          <p:nvPr/>
        </p:nvPicPr>
        <p:blipFill rotWithShape="1">
          <a:blip r:embed="rId3" cstate="hqprint">
            <a:biLevel thresh="25000"/>
            <a:extLst>
              <a:ext uri="{28A0092B-C50C-407E-A947-70E740481C1C}">
                <a14:useLocalDpi xmlns:a14="http://schemas.microsoft.com/office/drawing/2010/main"/>
              </a:ext>
            </a:extLst>
          </a:blip>
          <a:srcRect/>
          <a:stretch/>
        </p:blipFill>
        <p:spPr>
          <a:xfrm>
            <a:off x="5476093" y="1748700"/>
            <a:ext cx="1028668" cy="885313"/>
          </a:xfrm>
          <a:prstGeom prst="rect">
            <a:avLst/>
          </a:prstGeom>
        </p:spPr>
      </p:pic>
      <p:pic>
        <p:nvPicPr>
          <p:cNvPr id="27" name="Grafik 26" descr="Rechte und linke Gehirnhälfte Silhouette">
            <a:extLst>
              <a:ext uri="{FF2B5EF4-FFF2-40B4-BE49-F238E27FC236}">
                <a16:creationId xmlns:a16="http://schemas.microsoft.com/office/drawing/2014/main" id="{4986138C-1713-4ACF-5B6E-5BF2BCB18A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525289" y="1704879"/>
            <a:ext cx="914400" cy="914400"/>
          </a:xfrm>
          <a:prstGeom prst="rect">
            <a:avLst/>
          </a:prstGeom>
        </p:spPr>
      </p:pic>
      <p:sp>
        <p:nvSpPr>
          <p:cNvPr id="29" name="Abgerundetes Rechteck 28">
            <a:extLst>
              <a:ext uri="{FF2B5EF4-FFF2-40B4-BE49-F238E27FC236}">
                <a16:creationId xmlns:a16="http://schemas.microsoft.com/office/drawing/2014/main" id="{7C2F0627-5D0A-BCB0-3798-E6DE308D8937}"/>
              </a:ext>
            </a:extLst>
          </p:cNvPr>
          <p:cNvSpPr/>
          <p:nvPr/>
        </p:nvSpPr>
        <p:spPr>
          <a:xfrm rot="10800000">
            <a:off x="5468156" y="2973232"/>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30" name="Grafik 29" descr="Pfeil nach unten mit einfarbiger Füllung">
            <a:extLst>
              <a:ext uri="{FF2B5EF4-FFF2-40B4-BE49-F238E27FC236}">
                <a16:creationId xmlns:a16="http://schemas.microsoft.com/office/drawing/2014/main" id="{CD805D7D-E499-0C20-96F2-61CF6102172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5490746" y="3108693"/>
            <a:ext cx="983487" cy="983487"/>
          </a:xfrm>
          <a:prstGeom prst="rect">
            <a:avLst/>
          </a:prstGeom>
        </p:spPr>
      </p:pic>
      <p:sp>
        <p:nvSpPr>
          <p:cNvPr id="31" name="Abgerundetes Rechteck 30">
            <a:extLst>
              <a:ext uri="{FF2B5EF4-FFF2-40B4-BE49-F238E27FC236}">
                <a16:creationId xmlns:a16="http://schemas.microsoft.com/office/drawing/2014/main" id="{41BB0FD0-7024-B676-10E1-A510012248A7}"/>
              </a:ext>
            </a:extLst>
          </p:cNvPr>
          <p:cNvSpPr/>
          <p:nvPr/>
        </p:nvSpPr>
        <p:spPr>
          <a:xfrm>
            <a:off x="5490745" y="4940088"/>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33" name="Grafik 32" descr="Pfeil nach unten mit einfarbiger Füllung">
            <a:extLst>
              <a:ext uri="{FF2B5EF4-FFF2-40B4-BE49-F238E27FC236}">
                <a16:creationId xmlns:a16="http://schemas.microsoft.com/office/drawing/2014/main" id="{2DFC7A0D-82DA-CBB0-2F4A-6240E347264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5527395" y="5065612"/>
            <a:ext cx="983487" cy="983487"/>
          </a:xfrm>
          <a:prstGeom prst="rect">
            <a:avLst/>
          </a:prstGeom>
        </p:spPr>
      </p:pic>
      <p:pic>
        <p:nvPicPr>
          <p:cNvPr id="34" name="Grafik 33" descr="Ein Bild, das Werkzeug, Haken enthält.&#10;&#10;Automatisch generierte Beschreibung">
            <a:extLst>
              <a:ext uri="{FF2B5EF4-FFF2-40B4-BE49-F238E27FC236}">
                <a16:creationId xmlns:a16="http://schemas.microsoft.com/office/drawing/2014/main" id="{86DD5817-F993-C363-7340-AB91D7BB8F4B}"/>
              </a:ext>
            </a:extLst>
          </p:cNvPr>
          <p:cNvPicPr>
            <a:picLocks noChangeAspect="1"/>
          </p:cNvPicPr>
          <p:nvPr/>
        </p:nvPicPr>
        <p:blipFill>
          <a:blip r:embed="rId5"/>
          <a:srcRect l="64548" t="-1" r="667" b="-8251"/>
          <a:stretch/>
        </p:blipFill>
        <p:spPr>
          <a:xfrm>
            <a:off x="8995864" y="4659078"/>
            <a:ext cx="1767693" cy="1999199"/>
          </a:xfrm>
          <a:prstGeom prst="rect">
            <a:avLst/>
          </a:prstGeom>
        </p:spPr>
      </p:pic>
      <p:grpSp>
        <p:nvGrpSpPr>
          <p:cNvPr id="1044" name="Gruppieren 1043">
            <a:extLst>
              <a:ext uri="{FF2B5EF4-FFF2-40B4-BE49-F238E27FC236}">
                <a16:creationId xmlns:a16="http://schemas.microsoft.com/office/drawing/2014/main" id="{39B9E2A8-DE02-E512-5892-E5F4A28FB925}"/>
              </a:ext>
            </a:extLst>
          </p:cNvPr>
          <p:cNvGrpSpPr/>
          <p:nvPr/>
        </p:nvGrpSpPr>
        <p:grpSpPr>
          <a:xfrm>
            <a:off x="10760305" y="2826144"/>
            <a:ext cx="1483855" cy="1578885"/>
            <a:chOff x="10760305" y="2826144"/>
            <a:chExt cx="1483855" cy="1578885"/>
          </a:xfrm>
        </p:grpSpPr>
        <p:pic>
          <p:nvPicPr>
            <p:cNvPr id="36" name="Grafik 35" descr="Windig mit einfarbiger Füllung">
              <a:extLst>
                <a:ext uri="{FF2B5EF4-FFF2-40B4-BE49-F238E27FC236}">
                  <a16:creationId xmlns:a16="http://schemas.microsoft.com/office/drawing/2014/main" id="{572F3345-0234-D20B-4E85-401D0F0EF9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1432129">
              <a:off x="10820589" y="3694075"/>
              <a:ext cx="710954" cy="710954"/>
            </a:xfrm>
            <a:prstGeom prst="rect">
              <a:avLst/>
            </a:prstGeom>
          </p:spPr>
        </p:pic>
        <p:pic>
          <p:nvPicPr>
            <p:cNvPr id="38" name="Grafik 37" descr="Thermometer mit einfarbiger Füllung">
              <a:extLst>
                <a:ext uri="{FF2B5EF4-FFF2-40B4-BE49-F238E27FC236}">
                  <a16:creationId xmlns:a16="http://schemas.microsoft.com/office/drawing/2014/main" id="{A580433C-9E3F-99D2-6E80-BE934B49A0F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760305" y="2948793"/>
              <a:ext cx="764465" cy="764465"/>
            </a:xfrm>
            <a:prstGeom prst="rect">
              <a:avLst/>
            </a:prstGeom>
          </p:spPr>
        </p:pic>
        <p:grpSp>
          <p:nvGrpSpPr>
            <p:cNvPr id="43" name="Grafik 39" descr="Wintermütze Silhouette">
              <a:extLst>
                <a:ext uri="{FF2B5EF4-FFF2-40B4-BE49-F238E27FC236}">
                  <a16:creationId xmlns:a16="http://schemas.microsoft.com/office/drawing/2014/main" id="{DF4C7494-5EBC-6C84-C8F5-D83717C7C4D2}"/>
                </a:ext>
              </a:extLst>
            </p:cNvPr>
            <p:cNvGrpSpPr/>
            <p:nvPr/>
          </p:nvGrpSpPr>
          <p:grpSpPr>
            <a:xfrm>
              <a:off x="11573545" y="3582860"/>
              <a:ext cx="533400" cy="675989"/>
              <a:chOff x="11104462" y="3612391"/>
              <a:chExt cx="533400" cy="675989"/>
            </a:xfrm>
            <a:solidFill>
              <a:schemeClr val="bg1"/>
            </a:solidFill>
          </p:grpSpPr>
          <p:sp>
            <p:nvSpPr>
              <p:cNvPr id="44" name="Freihandform 43">
                <a:extLst>
                  <a:ext uri="{FF2B5EF4-FFF2-40B4-BE49-F238E27FC236}">
                    <a16:creationId xmlns:a16="http://schemas.microsoft.com/office/drawing/2014/main" id="{B310A5AA-F950-D8DF-06A7-7759839C9299}"/>
                  </a:ext>
                </a:extLst>
              </p:cNvPr>
              <p:cNvSpPr/>
              <p:nvPr/>
            </p:nvSpPr>
            <p:spPr>
              <a:xfrm>
                <a:off x="11104462" y="3612391"/>
                <a:ext cx="533400" cy="675989"/>
              </a:xfrm>
              <a:custGeom>
                <a:avLst/>
                <a:gdLst>
                  <a:gd name="connsiteX0" fmla="*/ 514350 w 533400"/>
                  <a:gd name="connsiteY0" fmla="*/ 519360 h 675989"/>
                  <a:gd name="connsiteX1" fmla="*/ 514350 w 533400"/>
                  <a:gd name="connsiteY1" fmla="*/ 342614 h 675989"/>
                  <a:gd name="connsiteX2" fmla="*/ 301571 w 533400"/>
                  <a:gd name="connsiteY2" fmla="*/ 97469 h 675989"/>
                  <a:gd name="connsiteX3" fmla="*/ 289693 w 533400"/>
                  <a:gd name="connsiteY3" fmla="*/ 85592 h 675989"/>
                  <a:gd name="connsiteX4" fmla="*/ 333223 w 533400"/>
                  <a:gd name="connsiteY4" fmla="*/ 85592 h 675989"/>
                  <a:gd name="connsiteX5" fmla="*/ 342748 w 533400"/>
                  <a:gd name="connsiteY5" fmla="*/ 76067 h 675989"/>
                  <a:gd name="connsiteX6" fmla="*/ 333223 w 533400"/>
                  <a:gd name="connsiteY6" fmla="*/ 66542 h 675989"/>
                  <a:gd name="connsiteX7" fmla="*/ 289693 w 533400"/>
                  <a:gd name="connsiteY7" fmla="*/ 66542 h 675989"/>
                  <a:gd name="connsiteX8" fmla="*/ 320478 w 533400"/>
                  <a:gd name="connsiteY8" fmla="*/ 35766 h 675989"/>
                  <a:gd name="connsiteX9" fmla="*/ 320473 w 533400"/>
                  <a:gd name="connsiteY9" fmla="*/ 22293 h 675989"/>
                  <a:gd name="connsiteX10" fmla="*/ 307000 w 533400"/>
                  <a:gd name="connsiteY10" fmla="*/ 22298 h 675989"/>
                  <a:gd name="connsiteX11" fmla="*/ 276225 w 533400"/>
                  <a:gd name="connsiteY11" fmla="*/ 53054 h 675989"/>
                  <a:gd name="connsiteX12" fmla="*/ 276225 w 533400"/>
                  <a:gd name="connsiteY12" fmla="*/ 9525 h 675989"/>
                  <a:gd name="connsiteX13" fmla="*/ 266700 w 533400"/>
                  <a:gd name="connsiteY13" fmla="*/ 0 h 675989"/>
                  <a:gd name="connsiteX14" fmla="*/ 257175 w 533400"/>
                  <a:gd name="connsiteY14" fmla="*/ 9525 h 675989"/>
                  <a:gd name="connsiteX15" fmla="*/ 257175 w 533400"/>
                  <a:gd name="connsiteY15" fmla="*/ 53054 h 675989"/>
                  <a:gd name="connsiteX16" fmla="*/ 226400 w 533400"/>
                  <a:gd name="connsiteY16" fmla="*/ 22279 h 675989"/>
                  <a:gd name="connsiteX17" fmla="*/ 212927 w 533400"/>
                  <a:gd name="connsiteY17" fmla="*/ 22274 h 675989"/>
                  <a:gd name="connsiteX18" fmla="*/ 212922 w 533400"/>
                  <a:gd name="connsiteY18" fmla="*/ 35747 h 675989"/>
                  <a:gd name="connsiteX19" fmla="*/ 243707 w 533400"/>
                  <a:gd name="connsiteY19" fmla="*/ 66523 h 675989"/>
                  <a:gd name="connsiteX20" fmla="*/ 200177 w 533400"/>
                  <a:gd name="connsiteY20" fmla="*/ 66523 h 675989"/>
                  <a:gd name="connsiteX21" fmla="*/ 190652 w 533400"/>
                  <a:gd name="connsiteY21" fmla="*/ 76048 h 675989"/>
                  <a:gd name="connsiteX22" fmla="*/ 200177 w 533400"/>
                  <a:gd name="connsiteY22" fmla="*/ 85573 h 675989"/>
                  <a:gd name="connsiteX23" fmla="*/ 243707 w 533400"/>
                  <a:gd name="connsiteY23" fmla="*/ 85573 h 675989"/>
                  <a:gd name="connsiteX24" fmla="*/ 231829 w 533400"/>
                  <a:gd name="connsiteY24" fmla="*/ 97450 h 675989"/>
                  <a:gd name="connsiteX25" fmla="*/ 19050 w 533400"/>
                  <a:gd name="connsiteY25" fmla="*/ 342614 h 675989"/>
                  <a:gd name="connsiteX26" fmla="*/ 19050 w 533400"/>
                  <a:gd name="connsiteY26" fmla="*/ 519360 h 675989"/>
                  <a:gd name="connsiteX27" fmla="*/ 0 w 533400"/>
                  <a:gd name="connsiteY27" fmla="*/ 552164 h 675989"/>
                  <a:gd name="connsiteX28" fmla="*/ 0 w 533400"/>
                  <a:gd name="connsiteY28" fmla="*/ 637889 h 675989"/>
                  <a:gd name="connsiteX29" fmla="*/ 38100 w 533400"/>
                  <a:gd name="connsiteY29" fmla="*/ 675989 h 675989"/>
                  <a:gd name="connsiteX30" fmla="*/ 495300 w 533400"/>
                  <a:gd name="connsiteY30" fmla="*/ 675989 h 675989"/>
                  <a:gd name="connsiteX31" fmla="*/ 533400 w 533400"/>
                  <a:gd name="connsiteY31" fmla="*/ 637889 h 675989"/>
                  <a:gd name="connsiteX32" fmla="*/ 533400 w 533400"/>
                  <a:gd name="connsiteY32" fmla="*/ 552164 h 675989"/>
                  <a:gd name="connsiteX33" fmla="*/ 514350 w 533400"/>
                  <a:gd name="connsiteY33" fmla="*/ 519360 h 675989"/>
                  <a:gd name="connsiteX34" fmla="*/ 266700 w 533400"/>
                  <a:gd name="connsiteY34" fmla="*/ 114014 h 675989"/>
                  <a:gd name="connsiteX35" fmla="*/ 470630 w 533400"/>
                  <a:gd name="connsiteY35" fmla="*/ 239516 h 675989"/>
                  <a:gd name="connsiteX36" fmla="*/ 457200 w 533400"/>
                  <a:gd name="connsiteY36" fmla="*/ 252946 h 675989"/>
                  <a:gd name="connsiteX37" fmla="*/ 425834 w 533400"/>
                  <a:gd name="connsiteY37" fmla="*/ 221580 h 675989"/>
                  <a:gd name="connsiteX38" fmla="*/ 412366 w 533400"/>
                  <a:gd name="connsiteY38" fmla="*/ 221580 h 675989"/>
                  <a:gd name="connsiteX39" fmla="*/ 381000 w 533400"/>
                  <a:gd name="connsiteY39" fmla="*/ 252946 h 675989"/>
                  <a:gd name="connsiteX40" fmla="*/ 349634 w 533400"/>
                  <a:gd name="connsiteY40" fmla="*/ 221580 h 675989"/>
                  <a:gd name="connsiteX41" fmla="*/ 336166 w 533400"/>
                  <a:gd name="connsiteY41" fmla="*/ 221580 h 675989"/>
                  <a:gd name="connsiteX42" fmla="*/ 304800 w 533400"/>
                  <a:gd name="connsiteY42" fmla="*/ 252946 h 675989"/>
                  <a:gd name="connsiteX43" fmla="*/ 273434 w 533400"/>
                  <a:gd name="connsiteY43" fmla="*/ 221580 h 675989"/>
                  <a:gd name="connsiteX44" fmla="*/ 259966 w 533400"/>
                  <a:gd name="connsiteY44" fmla="*/ 221580 h 675989"/>
                  <a:gd name="connsiteX45" fmla="*/ 228600 w 533400"/>
                  <a:gd name="connsiteY45" fmla="*/ 252946 h 675989"/>
                  <a:gd name="connsiteX46" fmla="*/ 197234 w 533400"/>
                  <a:gd name="connsiteY46" fmla="*/ 221580 h 675989"/>
                  <a:gd name="connsiteX47" fmla="*/ 183766 w 533400"/>
                  <a:gd name="connsiteY47" fmla="*/ 221580 h 675989"/>
                  <a:gd name="connsiteX48" fmla="*/ 152400 w 533400"/>
                  <a:gd name="connsiteY48" fmla="*/ 252946 h 675989"/>
                  <a:gd name="connsiteX49" fmla="*/ 121034 w 533400"/>
                  <a:gd name="connsiteY49" fmla="*/ 221580 h 675989"/>
                  <a:gd name="connsiteX50" fmla="*/ 107566 w 533400"/>
                  <a:gd name="connsiteY50" fmla="*/ 221580 h 675989"/>
                  <a:gd name="connsiteX51" fmla="*/ 76200 w 533400"/>
                  <a:gd name="connsiteY51" fmla="*/ 252946 h 675989"/>
                  <a:gd name="connsiteX52" fmla="*/ 62770 w 533400"/>
                  <a:gd name="connsiteY52" fmla="*/ 239516 h 675989"/>
                  <a:gd name="connsiteX53" fmla="*/ 266700 w 533400"/>
                  <a:gd name="connsiteY53" fmla="*/ 114014 h 675989"/>
                  <a:gd name="connsiteX54" fmla="*/ 38100 w 533400"/>
                  <a:gd name="connsiteY54" fmla="*/ 342614 h 675989"/>
                  <a:gd name="connsiteX55" fmla="*/ 54378 w 533400"/>
                  <a:gd name="connsiteY55" fmla="*/ 258061 h 675989"/>
                  <a:gd name="connsiteX56" fmla="*/ 69466 w 533400"/>
                  <a:gd name="connsiteY56" fmla="*/ 273148 h 675989"/>
                  <a:gd name="connsiteX57" fmla="*/ 82934 w 533400"/>
                  <a:gd name="connsiteY57" fmla="*/ 273148 h 675989"/>
                  <a:gd name="connsiteX58" fmla="*/ 114300 w 533400"/>
                  <a:gd name="connsiteY58" fmla="*/ 241783 h 675989"/>
                  <a:gd name="connsiteX59" fmla="*/ 145666 w 533400"/>
                  <a:gd name="connsiteY59" fmla="*/ 273148 h 675989"/>
                  <a:gd name="connsiteX60" fmla="*/ 159134 w 533400"/>
                  <a:gd name="connsiteY60" fmla="*/ 273148 h 675989"/>
                  <a:gd name="connsiteX61" fmla="*/ 190500 w 533400"/>
                  <a:gd name="connsiteY61" fmla="*/ 241783 h 675989"/>
                  <a:gd name="connsiteX62" fmla="*/ 221866 w 533400"/>
                  <a:gd name="connsiteY62" fmla="*/ 273148 h 675989"/>
                  <a:gd name="connsiteX63" fmla="*/ 235334 w 533400"/>
                  <a:gd name="connsiteY63" fmla="*/ 273148 h 675989"/>
                  <a:gd name="connsiteX64" fmla="*/ 266700 w 533400"/>
                  <a:gd name="connsiteY64" fmla="*/ 241783 h 675989"/>
                  <a:gd name="connsiteX65" fmla="*/ 298066 w 533400"/>
                  <a:gd name="connsiteY65" fmla="*/ 273148 h 675989"/>
                  <a:gd name="connsiteX66" fmla="*/ 311534 w 533400"/>
                  <a:gd name="connsiteY66" fmla="*/ 273148 h 675989"/>
                  <a:gd name="connsiteX67" fmla="*/ 342900 w 533400"/>
                  <a:gd name="connsiteY67" fmla="*/ 241783 h 675989"/>
                  <a:gd name="connsiteX68" fmla="*/ 374266 w 533400"/>
                  <a:gd name="connsiteY68" fmla="*/ 273148 h 675989"/>
                  <a:gd name="connsiteX69" fmla="*/ 387734 w 533400"/>
                  <a:gd name="connsiteY69" fmla="*/ 273148 h 675989"/>
                  <a:gd name="connsiteX70" fmla="*/ 419100 w 533400"/>
                  <a:gd name="connsiteY70" fmla="*/ 241783 h 675989"/>
                  <a:gd name="connsiteX71" fmla="*/ 450466 w 533400"/>
                  <a:gd name="connsiteY71" fmla="*/ 273148 h 675989"/>
                  <a:gd name="connsiteX72" fmla="*/ 463934 w 533400"/>
                  <a:gd name="connsiteY72" fmla="*/ 273148 h 675989"/>
                  <a:gd name="connsiteX73" fmla="*/ 479022 w 533400"/>
                  <a:gd name="connsiteY73" fmla="*/ 258061 h 675989"/>
                  <a:gd name="connsiteX74" fmla="*/ 495300 w 533400"/>
                  <a:gd name="connsiteY74" fmla="*/ 342614 h 675989"/>
                  <a:gd name="connsiteX75" fmla="*/ 495300 w 533400"/>
                  <a:gd name="connsiteY75" fmla="*/ 514064 h 675989"/>
                  <a:gd name="connsiteX76" fmla="*/ 38100 w 533400"/>
                  <a:gd name="connsiteY76" fmla="*/ 514064 h 675989"/>
                  <a:gd name="connsiteX77" fmla="*/ 514350 w 533400"/>
                  <a:gd name="connsiteY77" fmla="*/ 637889 h 675989"/>
                  <a:gd name="connsiteX78" fmla="*/ 495300 w 533400"/>
                  <a:gd name="connsiteY78" fmla="*/ 656939 h 675989"/>
                  <a:gd name="connsiteX79" fmla="*/ 38100 w 533400"/>
                  <a:gd name="connsiteY79" fmla="*/ 656939 h 675989"/>
                  <a:gd name="connsiteX80" fmla="*/ 19050 w 533400"/>
                  <a:gd name="connsiteY80" fmla="*/ 637889 h 675989"/>
                  <a:gd name="connsiteX81" fmla="*/ 19050 w 533400"/>
                  <a:gd name="connsiteY81" fmla="*/ 552164 h 675989"/>
                  <a:gd name="connsiteX82" fmla="*/ 38100 w 533400"/>
                  <a:gd name="connsiteY82" fmla="*/ 533114 h 675989"/>
                  <a:gd name="connsiteX83" fmla="*/ 495300 w 533400"/>
                  <a:gd name="connsiteY83" fmla="*/ 533114 h 675989"/>
                  <a:gd name="connsiteX84" fmla="*/ 514350 w 533400"/>
                  <a:gd name="connsiteY84" fmla="*/ 552164 h 6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3400" h="675989">
                    <a:moveTo>
                      <a:pt x="514350" y="519360"/>
                    </a:moveTo>
                    <a:lnTo>
                      <a:pt x="514350" y="342614"/>
                    </a:lnTo>
                    <a:cubicBezTo>
                      <a:pt x="514183" y="219383"/>
                      <a:pt x="423554" y="114968"/>
                      <a:pt x="301571" y="97469"/>
                    </a:cubicBezTo>
                    <a:lnTo>
                      <a:pt x="289693" y="85592"/>
                    </a:lnTo>
                    <a:lnTo>
                      <a:pt x="333223" y="85592"/>
                    </a:lnTo>
                    <a:cubicBezTo>
                      <a:pt x="338483" y="85592"/>
                      <a:pt x="342748" y="81327"/>
                      <a:pt x="342748" y="76067"/>
                    </a:cubicBezTo>
                    <a:cubicBezTo>
                      <a:pt x="342748" y="70806"/>
                      <a:pt x="338483" y="66542"/>
                      <a:pt x="333223" y="66542"/>
                    </a:cubicBezTo>
                    <a:lnTo>
                      <a:pt x="289693" y="66542"/>
                    </a:lnTo>
                    <a:lnTo>
                      <a:pt x="320478" y="35766"/>
                    </a:lnTo>
                    <a:cubicBezTo>
                      <a:pt x="324198" y="32045"/>
                      <a:pt x="324195" y="26013"/>
                      <a:pt x="320473" y="22293"/>
                    </a:cubicBezTo>
                    <a:cubicBezTo>
                      <a:pt x="316752" y="18574"/>
                      <a:pt x="310720" y="18577"/>
                      <a:pt x="307000" y="22298"/>
                    </a:cubicBezTo>
                    <a:lnTo>
                      <a:pt x="276225" y="53054"/>
                    </a:lnTo>
                    <a:lnTo>
                      <a:pt x="276225" y="9525"/>
                    </a:lnTo>
                    <a:cubicBezTo>
                      <a:pt x="276225" y="4264"/>
                      <a:pt x="271961" y="0"/>
                      <a:pt x="266700" y="0"/>
                    </a:cubicBezTo>
                    <a:cubicBezTo>
                      <a:pt x="261439" y="0"/>
                      <a:pt x="257175" y="4264"/>
                      <a:pt x="257175" y="9525"/>
                    </a:cubicBezTo>
                    <a:lnTo>
                      <a:pt x="257175" y="53054"/>
                    </a:lnTo>
                    <a:lnTo>
                      <a:pt x="226400" y="22279"/>
                    </a:lnTo>
                    <a:cubicBezTo>
                      <a:pt x="222680" y="18558"/>
                      <a:pt x="216648" y="18555"/>
                      <a:pt x="212927" y="22274"/>
                    </a:cubicBezTo>
                    <a:cubicBezTo>
                      <a:pt x="209205" y="25994"/>
                      <a:pt x="209202" y="32026"/>
                      <a:pt x="212922" y="35747"/>
                    </a:cubicBezTo>
                    <a:lnTo>
                      <a:pt x="243707" y="66523"/>
                    </a:lnTo>
                    <a:lnTo>
                      <a:pt x="200177" y="66523"/>
                    </a:lnTo>
                    <a:cubicBezTo>
                      <a:pt x="194917" y="66523"/>
                      <a:pt x="190652" y="70787"/>
                      <a:pt x="190652" y="76048"/>
                    </a:cubicBezTo>
                    <a:cubicBezTo>
                      <a:pt x="190652" y="81308"/>
                      <a:pt x="194917" y="85573"/>
                      <a:pt x="200177" y="85573"/>
                    </a:cubicBezTo>
                    <a:lnTo>
                      <a:pt x="243707" y="85573"/>
                    </a:lnTo>
                    <a:lnTo>
                      <a:pt x="231829" y="97450"/>
                    </a:lnTo>
                    <a:cubicBezTo>
                      <a:pt x="109839" y="114950"/>
                      <a:pt x="19207" y="219375"/>
                      <a:pt x="19050" y="342614"/>
                    </a:cubicBezTo>
                    <a:lnTo>
                      <a:pt x="19050" y="519360"/>
                    </a:lnTo>
                    <a:cubicBezTo>
                      <a:pt x="7302" y="526113"/>
                      <a:pt x="43" y="538614"/>
                      <a:pt x="0" y="552164"/>
                    </a:cubicBezTo>
                    <a:lnTo>
                      <a:pt x="0" y="637889"/>
                    </a:lnTo>
                    <a:cubicBezTo>
                      <a:pt x="0" y="658931"/>
                      <a:pt x="17058" y="675989"/>
                      <a:pt x="38100" y="675989"/>
                    </a:cubicBezTo>
                    <a:lnTo>
                      <a:pt x="495300" y="675989"/>
                    </a:lnTo>
                    <a:cubicBezTo>
                      <a:pt x="516342" y="675989"/>
                      <a:pt x="533400" y="658931"/>
                      <a:pt x="533400" y="637889"/>
                    </a:cubicBezTo>
                    <a:lnTo>
                      <a:pt x="533400" y="552164"/>
                    </a:lnTo>
                    <a:cubicBezTo>
                      <a:pt x="533357" y="538614"/>
                      <a:pt x="526098" y="526113"/>
                      <a:pt x="514350" y="519360"/>
                    </a:cubicBezTo>
                    <a:close/>
                    <a:moveTo>
                      <a:pt x="266700" y="114014"/>
                    </a:moveTo>
                    <a:cubicBezTo>
                      <a:pt x="352889" y="114099"/>
                      <a:pt x="431718" y="162611"/>
                      <a:pt x="470630" y="239516"/>
                    </a:cubicBezTo>
                    <a:lnTo>
                      <a:pt x="457200" y="252946"/>
                    </a:lnTo>
                    <a:lnTo>
                      <a:pt x="425834" y="221580"/>
                    </a:lnTo>
                    <a:cubicBezTo>
                      <a:pt x="422115" y="217862"/>
                      <a:pt x="416085" y="217862"/>
                      <a:pt x="412366" y="221580"/>
                    </a:cubicBezTo>
                    <a:lnTo>
                      <a:pt x="381000" y="252946"/>
                    </a:lnTo>
                    <a:lnTo>
                      <a:pt x="349634" y="221580"/>
                    </a:lnTo>
                    <a:cubicBezTo>
                      <a:pt x="345915" y="217862"/>
                      <a:pt x="339885" y="217862"/>
                      <a:pt x="336166" y="221580"/>
                    </a:cubicBezTo>
                    <a:lnTo>
                      <a:pt x="304800" y="252946"/>
                    </a:lnTo>
                    <a:lnTo>
                      <a:pt x="273434" y="221580"/>
                    </a:lnTo>
                    <a:cubicBezTo>
                      <a:pt x="269715" y="217862"/>
                      <a:pt x="263685" y="217862"/>
                      <a:pt x="259966" y="221580"/>
                    </a:cubicBezTo>
                    <a:lnTo>
                      <a:pt x="228600" y="252946"/>
                    </a:lnTo>
                    <a:lnTo>
                      <a:pt x="197234" y="221580"/>
                    </a:lnTo>
                    <a:cubicBezTo>
                      <a:pt x="193515" y="217862"/>
                      <a:pt x="187485" y="217862"/>
                      <a:pt x="183766" y="221580"/>
                    </a:cubicBezTo>
                    <a:lnTo>
                      <a:pt x="152400" y="252946"/>
                    </a:lnTo>
                    <a:lnTo>
                      <a:pt x="121034" y="221580"/>
                    </a:lnTo>
                    <a:cubicBezTo>
                      <a:pt x="117315" y="217862"/>
                      <a:pt x="111285" y="217862"/>
                      <a:pt x="107566" y="221580"/>
                    </a:cubicBezTo>
                    <a:lnTo>
                      <a:pt x="76200" y="252946"/>
                    </a:lnTo>
                    <a:lnTo>
                      <a:pt x="62770" y="239516"/>
                    </a:lnTo>
                    <a:cubicBezTo>
                      <a:pt x="101682" y="162611"/>
                      <a:pt x="180511" y="114098"/>
                      <a:pt x="266700" y="114014"/>
                    </a:cubicBezTo>
                    <a:close/>
                    <a:moveTo>
                      <a:pt x="38100" y="342614"/>
                    </a:moveTo>
                    <a:cubicBezTo>
                      <a:pt x="38091" y="313651"/>
                      <a:pt x="43616" y="284951"/>
                      <a:pt x="54378" y="258061"/>
                    </a:cubicBezTo>
                    <a:lnTo>
                      <a:pt x="69466" y="273148"/>
                    </a:lnTo>
                    <a:cubicBezTo>
                      <a:pt x="73185" y="276867"/>
                      <a:pt x="79215" y="276867"/>
                      <a:pt x="82934" y="273148"/>
                    </a:cubicBezTo>
                    <a:lnTo>
                      <a:pt x="114300" y="241783"/>
                    </a:lnTo>
                    <a:lnTo>
                      <a:pt x="145666" y="273148"/>
                    </a:lnTo>
                    <a:cubicBezTo>
                      <a:pt x="149385" y="276867"/>
                      <a:pt x="155415" y="276867"/>
                      <a:pt x="159134" y="273148"/>
                    </a:cubicBezTo>
                    <a:lnTo>
                      <a:pt x="190500" y="241783"/>
                    </a:lnTo>
                    <a:lnTo>
                      <a:pt x="221866" y="273148"/>
                    </a:lnTo>
                    <a:cubicBezTo>
                      <a:pt x="225585" y="276867"/>
                      <a:pt x="231615" y="276867"/>
                      <a:pt x="235334" y="273148"/>
                    </a:cubicBezTo>
                    <a:lnTo>
                      <a:pt x="266700" y="241783"/>
                    </a:lnTo>
                    <a:lnTo>
                      <a:pt x="298066" y="273148"/>
                    </a:lnTo>
                    <a:cubicBezTo>
                      <a:pt x="301785" y="276867"/>
                      <a:pt x="307815" y="276867"/>
                      <a:pt x="311534" y="273148"/>
                    </a:cubicBezTo>
                    <a:lnTo>
                      <a:pt x="342900" y="241783"/>
                    </a:lnTo>
                    <a:lnTo>
                      <a:pt x="374266" y="273148"/>
                    </a:lnTo>
                    <a:cubicBezTo>
                      <a:pt x="377985" y="276867"/>
                      <a:pt x="384015" y="276867"/>
                      <a:pt x="387734" y="273148"/>
                    </a:cubicBezTo>
                    <a:lnTo>
                      <a:pt x="419100" y="241783"/>
                    </a:lnTo>
                    <a:lnTo>
                      <a:pt x="450466" y="273148"/>
                    </a:lnTo>
                    <a:cubicBezTo>
                      <a:pt x="454185" y="276867"/>
                      <a:pt x="460215" y="276867"/>
                      <a:pt x="463934" y="273148"/>
                    </a:cubicBezTo>
                    <a:lnTo>
                      <a:pt x="479022" y="258061"/>
                    </a:lnTo>
                    <a:cubicBezTo>
                      <a:pt x="489784" y="284951"/>
                      <a:pt x="495309" y="313651"/>
                      <a:pt x="495300" y="342614"/>
                    </a:cubicBezTo>
                    <a:lnTo>
                      <a:pt x="495300" y="514064"/>
                    </a:lnTo>
                    <a:lnTo>
                      <a:pt x="38100" y="514064"/>
                    </a:lnTo>
                    <a:close/>
                    <a:moveTo>
                      <a:pt x="514350" y="637889"/>
                    </a:moveTo>
                    <a:cubicBezTo>
                      <a:pt x="514350" y="648411"/>
                      <a:pt x="505821" y="656939"/>
                      <a:pt x="495300" y="656939"/>
                    </a:cubicBezTo>
                    <a:lnTo>
                      <a:pt x="38100" y="656939"/>
                    </a:lnTo>
                    <a:cubicBezTo>
                      <a:pt x="27579" y="656939"/>
                      <a:pt x="19050" y="648411"/>
                      <a:pt x="19050" y="637889"/>
                    </a:cubicBezTo>
                    <a:lnTo>
                      <a:pt x="19050" y="552164"/>
                    </a:lnTo>
                    <a:cubicBezTo>
                      <a:pt x="19050" y="541643"/>
                      <a:pt x="27579" y="533114"/>
                      <a:pt x="38100" y="533114"/>
                    </a:cubicBezTo>
                    <a:lnTo>
                      <a:pt x="495300" y="533114"/>
                    </a:lnTo>
                    <a:cubicBezTo>
                      <a:pt x="505821" y="533114"/>
                      <a:pt x="514350" y="541643"/>
                      <a:pt x="514350" y="552164"/>
                    </a:cubicBezTo>
                    <a:close/>
                  </a:path>
                </a:pathLst>
              </a:custGeom>
              <a:grpFill/>
              <a:ln w="9525" cap="flat">
                <a:noFill/>
                <a:prstDash val="solid"/>
                <a:miter/>
              </a:ln>
            </p:spPr>
            <p:txBody>
              <a:bodyPr rtlCol="0" anchor="ctr"/>
              <a:lstStyle/>
              <a:p>
                <a:endParaRPr lang="en-GB" dirty="0">
                  <a:solidFill>
                    <a:schemeClr val="bg1"/>
                  </a:solidFill>
                  <a:latin typeface="Lato" panose="020F0502020204030203" pitchFamily="34" charset="0"/>
                </a:endParaRPr>
              </a:p>
            </p:txBody>
          </p:sp>
          <p:sp>
            <p:nvSpPr>
              <p:cNvPr id="45" name="Freihandform 44">
                <a:extLst>
                  <a:ext uri="{FF2B5EF4-FFF2-40B4-BE49-F238E27FC236}">
                    <a16:creationId xmlns:a16="http://schemas.microsoft.com/office/drawing/2014/main" id="{484872E7-77D2-C5E5-9D60-7EDFF67BB6B2}"/>
                  </a:ext>
                </a:extLst>
              </p:cNvPr>
              <p:cNvSpPr/>
              <p:nvPr/>
            </p:nvSpPr>
            <p:spPr>
              <a:xfrm>
                <a:off x="11332944" y="3955007"/>
                <a:ext cx="76315" cy="76315"/>
              </a:xfrm>
              <a:custGeom>
                <a:avLst/>
                <a:gdLst>
                  <a:gd name="connsiteX0" fmla="*/ 73527 w 76315"/>
                  <a:gd name="connsiteY0" fmla="*/ 2789 h 76315"/>
                  <a:gd name="connsiteX1" fmla="*/ 60058 w 76315"/>
                  <a:gd name="connsiteY1" fmla="*/ 2789 h 76315"/>
                  <a:gd name="connsiteX2" fmla="*/ 38217 w 76315"/>
                  <a:gd name="connsiteY2" fmla="*/ 24630 h 76315"/>
                  <a:gd name="connsiteX3" fmla="*/ 16377 w 76315"/>
                  <a:gd name="connsiteY3" fmla="*/ 2789 h 76315"/>
                  <a:gd name="connsiteX4" fmla="*/ 2908 w 76315"/>
                  <a:gd name="connsiteY4" fmla="*/ 3023 h 76315"/>
                  <a:gd name="connsiteX5" fmla="*/ 2908 w 76315"/>
                  <a:gd name="connsiteY5" fmla="*/ 16257 h 76315"/>
                  <a:gd name="connsiteX6" fmla="*/ 24749 w 76315"/>
                  <a:gd name="connsiteY6" fmla="*/ 38098 h 76315"/>
                  <a:gd name="connsiteX7" fmla="*/ 2908 w 76315"/>
                  <a:gd name="connsiteY7" fmla="*/ 59939 h 76315"/>
                  <a:gd name="connsiteX8" fmla="*/ 2674 w 76315"/>
                  <a:gd name="connsiteY8" fmla="*/ 73407 h 76315"/>
                  <a:gd name="connsiteX9" fmla="*/ 16142 w 76315"/>
                  <a:gd name="connsiteY9" fmla="*/ 73642 h 76315"/>
                  <a:gd name="connsiteX10" fmla="*/ 16377 w 76315"/>
                  <a:gd name="connsiteY10" fmla="*/ 73407 h 76315"/>
                  <a:gd name="connsiteX11" fmla="*/ 38217 w 76315"/>
                  <a:gd name="connsiteY11" fmla="*/ 51566 h 76315"/>
                  <a:gd name="connsiteX12" fmla="*/ 60058 w 76315"/>
                  <a:gd name="connsiteY12" fmla="*/ 73407 h 76315"/>
                  <a:gd name="connsiteX13" fmla="*/ 73527 w 76315"/>
                  <a:gd name="connsiteY13" fmla="*/ 73173 h 76315"/>
                  <a:gd name="connsiteX14" fmla="*/ 73527 w 76315"/>
                  <a:gd name="connsiteY14" fmla="*/ 59939 h 76315"/>
                  <a:gd name="connsiteX15" fmla="*/ 51686 w 76315"/>
                  <a:gd name="connsiteY15" fmla="*/ 38098 h 76315"/>
                  <a:gd name="connsiteX16" fmla="*/ 73527 w 76315"/>
                  <a:gd name="connsiteY16" fmla="*/ 16257 h 76315"/>
                  <a:gd name="connsiteX17" fmla="*/ 73527 w 76315"/>
                  <a:gd name="connsiteY17" fmla="*/ 2789 h 7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315" h="76315">
                    <a:moveTo>
                      <a:pt x="73527" y="2789"/>
                    </a:moveTo>
                    <a:cubicBezTo>
                      <a:pt x="69807" y="-930"/>
                      <a:pt x="63778" y="-930"/>
                      <a:pt x="60058" y="2789"/>
                    </a:cubicBezTo>
                    <a:lnTo>
                      <a:pt x="38217" y="24630"/>
                    </a:lnTo>
                    <a:lnTo>
                      <a:pt x="16377" y="2789"/>
                    </a:lnTo>
                    <a:cubicBezTo>
                      <a:pt x="12592" y="-866"/>
                      <a:pt x="6563" y="-761"/>
                      <a:pt x="2908" y="3023"/>
                    </a:cubicBezTo>
                    <a:cubicBezTo>
                      <a:pt x="-657" y="6714"/>
                      <a:pt x="-657" y="12566"/>
                      <a:pt x="2908" y="16257"/>
                    </a:cubicBezTo>
                    <a:lnTo>
                      <a:pt x="24749" y="38098"/>
                    </a:lnTo>
                    <a:lnTo>
                      <a:pt x="2908" y="59939"/>
                    </a:lnTo>
                    <a:cubicBezTo>
                      <a:pt x="-876" y="63594"/>
                      <a:pt x="-981" y="69623"/>
                      <a:pt x="2674" y="73407"/>
                    </a:cubicBezTo>
                    <a:cubicBezTo>
                      <a:pt x="6329" y="77192"/>
                      <a:pt x="12359" y="77296"/>
                      <a:pt x="16142" y="73642"/>
                    </a:cubicBezTo>
                    <a:cubicBezTo>
                      <a:pt x="16222" y="73564"/>
                      <a:pt x="16300" y="73486"/>
                      <a:pt x="16377" y="73407"/>
                    </a:cubicBezTo>
                    <a:lnTo>
                      <a:pt x="38217" y="51566"/>
                    </a:lnTo>
                    <a:lnTo>
                      <a:pt x="60058" y="73407"/>
                    </a:lnTo>
                    <a:cubicBezTo>
                      <a:pt x="63843" y="77062"/>
                      <a:pt x="69872" y="76957"/>
                      <a:pt x="73527" y="73173"/>
                    </a:cubicBezTo>
                    <a:cubicBezTo>
                      <a:pt x="77092" y="69482"/>
                      <a:pt x="77092" y="63630"/>
                      <a:pt x="73527" y="59939"/>
                    </a:cubicBezTo>
                    <a:lnTo>
                      <a:pt x="51686" y="38098"/>
                    </a:lnTo>
                    <a:lnTo>
                      <a:pt x="73527" y="16257"/>
                    </a:lnTo>
                    <a:cubicBezTo>
                      <a:pt x="77245" y="12538"/>
                      <a:pt x="77245" y="6508"/>
                      <a:pt x="73527" y="2789"/>
                    </a:cubicBezTo>
                    <a:close/>
                  </a:path>
                </a:pathLst>
              </a:custGeom>
              <a:grpFill/>
              <a:ln w="9525" cap="flat">
                <a:noFill/>
                <a:prstDash val="solid"/>
                <a:miter/>
              </a:ln>
            </p:spPr>
            <p:txBody>
              <a:bodyPr rtlCol="0" anchor="ctr"/>
              <a:lstStyle/>
              <a:p>
                <a:endParaRPr lang="en-GB" dirty="0">
                  <a:solidFill>
                    <a:schemeClr val="bg1"/>
                  </a:solidFill>
                  <a:latin typeface="Lato" panose="020F0502020204030203" pitchFamily="34" charset="0"/>
                </a:endParaRPr>
              </a:p>
            </p:txBody>
          </p:sp>
          <p:sp>
            <p:nvSpPr>
              <p:cNvPr id="46" name="Freihandform 45">
                <a:extLst>
                  <a:ext uri="{FF2B5EF4-FFF2-40B4-BE49-F238E27FC236}">
                    <a16:creationId xmlns:a16="http://schemas.microsoft.com/office/drawing/2014/main" id="{AA32BF7C-22C1-BDF9-9C04-C661C5F6DE97}"/>
                  </a:ext>
                </a:extLst>
              </p:cNvPr>
              <p:cNvSpPr/>
              <p:nvPr/>
            </p:nvSpPr>
            <p:spPr>
              <a:xfrm>
                <a:off x="11161494" y="3955007"/>
                <a:ext cx="76315" cy="76315"/>
              </a:xfrm>
              <a:custGeom>
                <a:avLst/>
                <a:gdLst>
                  <a:gd name="connsiteX0" fmla="*/ 73527 w 76315"/>
                  <a:gd name="connsiteY0" fmla="*/ 2789 h 76315"/>
                  <a:gd name="connsiteX1" fmla="*/ 60058 w 76315"/>
                  <a:gd name="connsiteY1" fmla="*/ 2789 h 76315"/>
                  <a:gd name="connsiteX2" fmla="*/ 38217 w 76315"/>
                  <a:gd name="connsiteY2" fmla="*/ 24630 h 76315"/>
                  <a:gd name="connsiteX3" fmla="*/ 16377 w 76315"/>
                  <a:gd name="connsiteY3" fmla="*/ 2789 h 76315"/>
                  <a:gd name="connsiteX4" fmla="*/ 2908 w 76315"/>
                  <a:gd name="connsiteY4" fmla="*/ 3023 h 76315"/>
                  <a:gd name="connsiteX5" fmla="*/ 2908 w 76315"/>
                  <a:gd name="connsiteY5" fmla="*/ 16257 h 76315"/>
                  <a:gd name="connsiteX6" fmla="*/ 24749 w 76315"/>
                  <a:gd name="connsiteY6" fmla="*/ 38098 h 76315"/>
                  <a:gd name="connsiteX7" fmla="*/ 2908 w 76315"/>
                  <a:gd name="connsiteY7" fmla="*/ 59939 h 76315"/>
                  <a:gd name="connsiteX8" fmla="*/ 2674 w 76315"/>
                  <a:gd name="connsiteY8" fmla="*/ 73407 h 76315"/>
                  <a:gd name="connsiteX9" fmla="*/ 16142 w 76315"/>
                  <a:gd name="connsiteY9" fmla="*/ 73642 h 76315"/>
                  <a:gd name="connsiteX10" fmla="*/ 16377 w 76315"/>
                  <a:gd name="connsiteY10" fmla="*/ 73407 h 76315"/>
                  <a:gd name="connsiteX11" fmla="*/ 38217 w 76315"/>
                  <a:gd name="connsiteY11" fmla="*/ 51566 h 76315"/>
                  <a:gd name="connsiteX12" fmla="*/ 60058 w 76315"/>
                  <a:gd name="connsiteY12" fmla="*/ 73407 h 76315"/>
                  <a:gd name="connsiteX13" fmla="*/ 73527 w 76315"/>
                  <a:gd name="connsiteY13" fmla="*/ 73173 h 76315"/>
                  <a:gd name="connsiteX14" fmla="*/ 73527 w 76315"/>
                  <a:gd name="connsiteY14" fmla="*/ 59939 h 76315"/>
                  <a:gd name="connsiteX15" fmla="*/ 51686 w 76315"/>
                  <a:gd name="connsiteY15" fmla="*/ 38098 h 76315"/>
                  <a:gd name="connsiteX16" fmla="*/ 73527 w 76315"/>
                  <a:gd name="connsiteY16" fmla="*/ 16257 h 76315"/>
                  <a:gd name="connsiteX17" fmla="*/ 73527 w 76315"/>
                  <a:gd name="connsiteY17" fmla="*/ 2789 h 7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315" h="76315">
                    <a:moveTo>
                      <a:pt x="73527" y="2789"/>
                    </a:moveTo>
                    <a:cubicBezTo>
                      <a:pt x="69807" y="-930"/>
                      <a:pt x="63778" y="-930"/>
                      <a:pt x="60058" y="2789"/>
                    </a:cubicBezTo>
                    <a:lnTo>
                      <a:pt x="38217" y="24630"/>
                    </a:lnTo>
                    <a:lnTo>
                      <a:pt x="16377" y="2789"/>
                    </a:lnTo>
                    <a:cubicBezTo>
                      <a:pt x="12592" y="-866"/>
                      <a:pt x="6563" y="-761"/>
                      <a:pt x="2908" y="3023"/>
                    </a:cubicBezTo>
                    <a:cubicBezTo>
                      <a:pt x="-657" y="6714"/>
                      <a:pt x="-657" y="12566"/>
                      <a:pt x="2908" y="16257"/>
                    </a:cubicBezTo>
                    <a:lnTo>
                      <a:pt x="24749" y="38098"/>
                    </a:lnTo>
                    <a:lnTo>
                      <a:pt x="2908" y="59939"/>
                    </a:lnTo>
                    <a:cubicBezTo>
                      <a:pt x="-876" y="63594"/>
                      <a:pt x="-981" y="69623"/>
                      <a:pt x="2674" y="73407"/>
                    </a:cubicBezTo>
                    <a:cubicBezTo>
                      <a:pt x="6329" y="77192"/>
                      <a:pt x="12359" y="77296"/>
                      <a:pt x="16142" y="73642"/>
                    </a:cubicBezTo>
                    <a:cubicBezTo>
                      <a:pt x="16222" y="73564"/>
                      <a:pt x="16299" y="73486"/>
                      <a:pt x="16377" y="73407"/>
                    </a:cubicBezTo>
                    <a:lnTo>
                      <a:pt x="38217" y="51566"/>
                    </a:lnTo>
                    <a:lnTo>
                      <a:pt x="60058" y="73407"/>
                    </a:lnTo>
                    <a:cubicBezTo>
                      <a:pt x="63843" y="77062"/>
                      <a:pt x="69872" y="76957"/>
                      <a:pt x="73527" y="73173"/>
                    </a:cubicBezTo>
                    <a:cubicBezTo>
                      <a:pt x="77092" y="69482"/>
                      <a:pt x="77092" y="63630"/>
                      <a:pt x="73527" y="59939"/>
                    </a:cubicBezTo>
                    <a:lnTo>
                      <a:pt x="51686" y="38098"/>
                    </a:lnTo>
                    <a:lnTo>
                      <a:pt x="73527" y="16257"/>
                    </a:lnTo>
                    <a:cubicBezTo>
                      <a:pt x="77245" y="12538"/>
                      <a:pt x="77245" y="6508"/>
                      <a:pt x="73527" y="2789"/>
                    </a:cubicBezTo>
                    <a:close/>
                  </a:path>
                </a:pathLst>
              </a:custGeom>
              <a:grpFill/>
              <a:ln w="9525" cap="flat">
                <a:noFill/>
                <a:prstDash val="solid"/>
                <a:miter/>
              </a:ln>
            </p:spPr>
            <p:txBody>
              <a:bodyPr rtlCol="0" anchor="ctr"/>
              <a:lstStyle/>
              <a:p>
                <a:endParaRPr lang="en-GB" dirty="0">
                  <a:solidFill>
                    <a:schemeClr val="bg1"/>
                  </a:solidFill>
                  <a:latin typeface="Lato" panose="020F0502020204030203" pitchFamily="34" charset="0"/>
                </a:endParaRPr>
              </a:p>
            </p:txBody>
          </p:sp>
          <p:sp>
            <p:nvSpPr>
              <p:cNvPr id="47" name="Freihandform 46">
                <a:extLst>
                  <a:ext uri="{FF2B5EF4-FFF2-40B4-BE49-F238E27FC236}">
                    <a16:creationId xmlns:a16="http://schemas.microsoft.com/office/drawing/2014/main" id="{3B83DFE6-D694-2A4D-E8EC-7A845E9A184B}"/>
                  </a:ext>
                </a:extLst>
              </p:cNvPr>
              <p:cNvSpPr/>
              <p:nvPr/>
            </p:nvSpPr>
            <p:spPr>
              <a:xfrm>
                <a:off x="11504394" y="3955007"/>
                <a:ext cx="76315" cy="76315"/>
              </a:xfrm>
              <a:custGeom>
                <a:avLst/>
                <a:gdLst>
                  <a:gd name="connsiteX0" fmla="*/ 73527 w 76315"/>
                  <a:gd name="connsiteY0" fmla="*/ 2789 h 76315"/>
                  <a:gd name="connsiteX1" fmla="*/ 60058 w 76315"/>
                  <a:gd name="connsiteY1" fmla="*/ 2789 h 76315"/>
                  <a:gd name="connsiteX2" fmla="*/ 38217 w 76315"/>
                  <a:gd name="connsiteY2" fmla="*/ 24630 h 76315"/>
                  <a:gd name="connsiteX3" fmla="*/ 16377 w 76315"/>
                  <a:gd name="connsiteY3" fmla="*/ 2789 h 76315"/>
                  <a:gd name="connsiteX4" fmla="*/ 2908 w 76315"/>
                  <a:gd name="connsiteY4" fmla="*/ 3023 h 76315"/>
                  <a:gd name="connsiteX5" fmla="*/ 2908 w 76315"/>
                  <a:gd name="connsiteY5" fmla="*/ 16257 h 76315"/>
                  <a:gd name="connsiteX6" fmla="*/ 24749 w 76315"/>
                  <a:gd name="connsiteY6" fmla="*/ 38098 h 76315"/>
                  <a:gd name="connsiteX7" fmla="*/ 2908 w 76315"/>
                  <a:gd name="connsiteY7" fmla="*/ 59939 h 76315"/>
                  <a:gd name="connsiteX8" fmla="*/ 2674 w 76315"/>
                  <a:gd name="connsiteY8" fmla="*/ 73407 h 76315"/>
                  <a:gd name="connsiteX9" fmla="*/ 16142 w 76315"/>
                  <a:gd name="connsiteY9" fmla="*/ 73642 h 76315"/>
                  <a:gd name="connsiteX10" fmla="*/ 16377 w 76315"/>
                  <a:gd name="connsiteY10" fmla="*/ 73407 h 76315"/>
                  <a:gd name="connsiteX11" fmla="*/ 38217 w 76315"/>
                  <a:gd name="connsiteY11" fmla="*/ 51566 h 76315"/>
                  <a:gd name="connsiteX12" fmla="*/ 60058 w 76315"/>
                  <a:gd name="connsiteY12" fmla="*/ 73407 h 76315"/>
                  <a:gd name="connsiteX13" fmla="*/ 73527 w 76315"/>
                  <a:gd name="connsiteY13" fmla="*/ 73173 h 76315"/>
                  <a:gd name="connsiteX14" fmla="*/ 73527 w 76315"/>
                  <a:gd name="connsiteY14" fmla="*/ 59939 h 76315"/>
                  <a:gd name="connsiteX15" fmla="*/ 51686 w 76315"/>
                  <a:gd name="connsiteY15" fmla="*/ 38098 h 76315"/>
                  <a:gd name="connsiteX16" fmla="*/ 73527 w 76315"/>
                  <a:gd name="connsiteY16" fmla="*/ 16257 h 76315"/>
                  <a:gd name="connsiteX17" fmla="*/ 73527 w 76315"/>
                  <a:gd name="connsiteY17" fmla="*/ 2789 h 7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315" h="76315">
                    <a:moveTo>
                      <a:pt x="73527" y="2789"/>
                    </a:moveTo>
                    <a:cubicBezTo>
                      <a:pt x="69807" y="-930"/>
                      <a:pt x="63778" y="-930"/>
                      <a:pt x="60058" y="2789"/>
                    </a:cubicBezTo>
                    <a:lnTo>
                      <a:pt x="38217" y="24630"/>
                    </a:lnTo>
                    <a:lnTo>
                      <a:pt x="16377" y="2789"/>
                    </a:lnTo>
                    <a:cubicBezTo>
                      <a:pt x="12592" y="-866"/>
                      <a:pt x="6563" y="-761"/>
                      <a:pt x="2908" y="3023"/>
                    </a:cubicBezTo>
                    <a:cubicBezTo>
                      <a:pt x="-657" y="6714"/>
                      <a:pt x="-657" y="12566"/>
                      <a:pt x="2908" y="16257"/>
                    </a:cubicBezTo>
                    <a:lnTo>
                      <a:pt x="24749" y="38098"/>
                    </a:lnTo>
                    <a:lnTo>
                      <a:pt x="2908" y="59939"/>
                    </a:lnTo>
                    <a:cubicBezTo>
                      <a:pt x="-876" y="63594"/>
                      <a:pt x="-981" y="69623"/>
                      <a:pt x="2674" y="73407"/>
                    </a:cubicBezTo>
                    <a:cubicBezTo>
                      <a:pt x="6329" y="77192"/>
                      <a:pt x="12359" y="77296"/>
                      <a:pt x="16142" y="73642"/>
                    </a:cubicBezTo>
                    <a:cubicBezTo>
                      <a:pt x="16222" y="73564"/>
                      <a:pt x="16300" y="73486"/>
                      <a:pt x="16377" y="73407"/>
                    </a:cubicBezTo>
                    <a:lnTo>
                      <a:pt x="38217" y="51566"/>
                    </a:lnTo>
                    <a:lnTo>
                      <a:pt x="60058" y="73407"/>
                    </a:lnTo>
                    <a:cubicBezTo>
                      <a:pt x="63843" y="77062"/>
                      <a:pt x="69872" y="76957"/>
                      <a:pt x="73527" y="73173"/>
                    </a:cubicBezTo>
                    <a:cubicBezTo>
                      <a:pt x="77092" y="69482"/>
                      <a:pt x="77092" y="63630"/>
                      <a:pt x="73527" y="59939"/>
                    </a:cubicBezTo>
                    <a:lnTo>
                      <a:pt x="51686" y="38098"/>
                    </a:lnTo>
                    <a:lnTo>
                      <a:pt x="73527" y="16257"/>
                    </a:lnTo>
                    <a:cubicBezTo>
                      <a:pt x="77245" y="12538"/>
                      <a:pt x="77245" y="6508"/>
                      <a:pt x="73527" y="2789"/>
                    </a:cubicBezTo>
                    <a:close/>
                  </a:path>
                </a:pathLst>
              </a:custGeom>
              <a:grpFill/>
              <a:ln w="9525" cap="flat">
                <a:noFill/>
                <a:prstDash val="solid"/>
                <a:miter/>
              </a:ln>
            </p:spPr>
            <p:txBody>
              <a:bodyPr rtlCol="0" anchor="ctr"/>
              <a:lstStyle/>
              <a:p>
                <a:endParaRPr lang="en-GB" dirty="0">
                  <a:solidFill>
                    <a:schemeClr val="bg1"/>
                  </a:solidFill>
                  <a:latin typeface="Lato" panose="020F0502020204030203" pitchFamily="34" charset="0"/>
                </a:endParaRPr>
              </a:p>
            </p:txBody>
          </p:sp>
          <p:sp>
            <p:nvSpPr>
              <p:cNvPr id="48" name="Freihandform 47">
                <a:extLst>
                  <a:ext uri="{FF2B5EF4-FFF2-40B4-BE49-F238E27FC236}">
                    <a16:creationId xmlns:a16="http://schemas.microsoft.com/office/drawing/2014/main" id="{6B1B9C65-DB26-EEEF-1E25-A041376912DB}"/>
                  </a:ext>
                </a:extLst>
              </p:cNvPr>
              <p:cNvSpPr/>
              <p:nvPr/>
            </p:nvSpPr>
            <p:spPr>
              <a:xfrm>
                <a:off x="11266387" y="3974056"/>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GB" dirty="0">
                  <a:solidFill>
                    <a:schemeClr val="bg1"/>
                  </a:solidFill>
                  <a:latin typeface="Lato" panose="020F0502020204030203" pitchFamily="34" charset="0"/>
                </a:endParaRPr>
              </a:p>
            </p:txBody>
          </p:sp>
          <p:sp>
            <p:nvSpPr>
              <p:cNvPr id="49" name="Freihandform 48">
                <a:extLst>
                  <a:ext uri="{FF2B5EF4-FFF2-40B4-BE49-F238E27FC236}">
                    <a16:creationId xmlns:a16="http://schemas.microsoft.com/office/drawing/2014/main" id="{5E801233-92FC-A9E6-207A-9372E958CB43}"/>
                  </a:ext>
                </a:extLst>
              </p:cNvPr>
              <p:cNvSpPr/>
              <p:nvPr/>
            </p:nvSpPr>
            <p:spPr>
              <a:xfrm>
                <a:off x="11437837" y="3974056"/>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GB" dirty="0">
                  <a:solidFill>
                    <a:schemeClr val="bg1"/>
                  </a:solidFill>
                  <a:latin typeface="Lato" panose="020F0502020204030203" pitchFamily="34" charset="0"/>
                </a:endParaRPr>
              </a:p>
            </p:txBody>
          </p:sp>
        </p:grpSp>
        <p:pic>
          <p:nvPicPr>
            <p:cNvPr id="42" name="Grafik 41" descr="Megafon1 Silhouette">
              <a:extLst>
                <a:ext uri="{FF2B5EF4-FFF2-40B4-BE49-F238E27FC236}">
                  <a16:creationId xmlns:a16="http://schemas.microsoft.com/office/drawing/2014/main" id="{828E02C4-C0FC-E1EB-6E6E-21E934BD46D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flipH="1">
              <a:off x="11329760" y="2826144"/>
              <a:ext cx="914400" cy="914400"/>
            </a:xfrm>
            <a:prstGeom prst="rect">
              <a:avLst/>
            </a:prstGeom>
          </p:spPr>
        </p:pic>
      </p:grpSp>
      <p:grpSp>
        <p:nvGrpSpPr>
          <p:cNvPr id="63" name="Gruppieren 62">
            <a:extLst>
              <a:ext uri="{FF2B5EF4-FFF2-40B4-BE49-F238E27FC236}">
                <a16:creationId xmlns:a16="http://schemas.microsoft.com/office/drawing/2014/main" id="{76F5A648-E54B-3DE0-8C20-B7A6F3483858}"/>
              </a:ext>
            </a:extLst>
          </p:cNvPr>
          <p:cNvGrpSpPr/>
          <p:nvPr/>
        </p:nvGrpSpPr>
        <p:grpSpPr>
          <a:xfrm>
            <a:off x="6777463" y="1739108"/>
            <a:ext cx="944916" cy="858388"/>
            <a:chOff x="6777463" y="1739108"/>
            <a:chExt cx="944916" cy="858388"/>
          </a:xfrm>
        </p:grpSpPr>
        <p:pic>
          <p:nvPicPr>
            <p:cNvPr id="59" name="Grafik 58" descr="Sterne mit einfarbiger Füllung">
              <a:extLst>
                <a:ext uri="{FF2B5EF4-FFF2-40B4-BE49-F238E27FC236}">
                  <a16:creationId xmlns:a16="http://schemas.microsoft.com/office/drawing/2014/main" id="{A59EC0A1-4C6E-13FD-B512-AB8C316C7C6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854973" y="1807194"/>
              <a:ext cx="312791" cy="312791"/>
            </a:xfrm>
            <a:prstGeom prst="rect">
              <a:avLst/>
            </a:prstGeom>
          </p:spPr>
        </p:pic>
        <p:grpSp>
          <p:nvGrpSpPr>
            <p:cNvPr id="62" name="Gruppieren 61">
              <a:extLst>
                <a:ext uri="{FF2B5EF4-FFF2-40B4-BE49-F238E27FC236}">
                  <a16:creationId xmlns:a16="http://schemas.microsoft.com/office/drawing/2014/main" id="{79A0B0DC-29F6-80A2-3E6E-CF652BB7847B}"/>
                </a:ext>
              </a:extLst>
            </p:cNvPr>
            <p:cNvGrpSpPr/>
            <p:nvPr/>
          </p:nvGrpSpPr>
          <p:grpSpPr>
            <a:xfrm>
              <a:off x="6777463" y="1739108"/>
              <a:ext cx="944916" cy="858388"/>
              <a:chOff x="6777463" y="1739108"/>
              <a:chExt cx="944916" cy="858388"/>
            </a:xfrm>
          </p:grpSpPr>
          <p:pic>
            <p:nvPicPr>
              <p:cNvPr id="55" name="Grafik 54" descr="Nüsse mit einfarbiger Füllung">
                <a:extLst>
                  <a:ext uri="{FF2B5EF4-FFF2-40B4-BE49-F238E27FC236}">
                    <a16:creationId xmlns:a16="http://schemas.microsoft.com/office/drawing/2014/main" id="{A94D1FE0-FABA-D176-D941-31F44A80772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777463" y="2181971"/>
                <a:ext cx="415525" cy="415525"/>
              </a:xfrm>
              <a:prstGeom prst="rect">
                <a:avLst/>
              </a:prstGeom>
            </p:spPr>
          </p:pic>
          <p:pic>
            <p:nvPicPr>
              <p:cNvPr id="57" name="Grafik 56" descr="Kirschblüte Silhouette">
                <a:extLst>
                  <a:ext uri="{FF2B5EF4-FFF2-40B4-BE49-F238E27FC236}">
                    <a16:creationId xmlns:a16="http://schemas.microsoft.com/office/drawing/2014/main" id="{151CCC63-AC0D-FF37-EF86-04309D78164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rot="20564605">
                <a:off x="6997397" y="1817815"/>
                <a:ext cx="724982" cy="724982"/>
              </a:xfrm>
              <a:prstGeom prst="rect">
                <a:avLst/>
              </a:prstGeom>
            </p:spPr>
          </p:pic>
          <p:pic>
            <p:nvPicPr>
              <p:cNvPr id="60" name="Grafik 59" descr="Laubbaum Silhouette">
                <a:extLst>
                  <a:ext uri="{FF2B5EF4-FFF2-40B4-BE49-F238E27FC236}">
                    <a16:creationId xmlns:a16="http://schemas.microsoft.com/office/drawing/2014/main" id="{2ABC2945-0AD1-6E38-02CF-9F371E04CAD5}"/>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896106" y="1739108"/>
                <a:ext cx="461072" cy="461072"/>
              </a:xfrm>
              <a:prstGeom prst="rect">
                <a:avLst/>
              </a:prstGeom>
            </p:spPr>
          </p:pic>
        </p:grpSp>
      </p:grpSp>
      <p:sp>
        <p:nvSpPr>
          <p:cNvPr id="1024" name="Abgerundetes Rechteck 1023">
            <a:extLst>
              <a:ext uri="{FF2B5EF4-FFF2-40B4-BE49-F238E27FC236}">
                <a16:creationId xmlns:a16="http://schemas.microsoft.com/office/drawing/2014/main" id="{7F038098-B884-61C9-E17C-4223B335B6FD}"/>
              </a:ext>
            </a:extLst>
          </p:cNvPr>
          <p:cNvSpPr/>
          <p:nvPr/>
        </p:nvSpPr>
        <p:spPr>
          <a:xfrm rot="10800000">
            <a:off x="6641223" y="2874967"/>
            <a:ext cx="495739" cy="708407"/>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1025" name="Grafik 1024" descr="Pfeil nach unten mit einfarbiger Füllung">
            <a:extLst>
              <a:ext uri="{FF2B5EF4-FFF2-40B4-BE49-F238E27FC236}">
                <a16:creationId xmlns:a16="http://schemas.microsoft.com/office/drawing/2014/main" id="{46C183EE-2CC5-9D8E-C44B-4644C5E06D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6628187" y="2974803"/>
            <a:ext cx="555407" cy="555407"/>
          </a:xfrm>
          <a:prstGeom prst="rect">
            <a:avLst/>
          </a:prstGeom>
        </p:spPr>
      </p:pic>
      <p:pic>
        <p:nvPicPr>
          <p:cNvPr id="1030" name="Grafik 1029" descr="Druckerabdeckung offen Silhouette">
            <a:extLst>
              <a:ext uri="{FF2B5EF4-FFF2-40B4-BE49-F238E27FC236}">
                <a16:creationId xmlns:a16="http://schemas.microsoft.com/office/drawing/2014/main" id="{F2716BE9-1F50-9C31-3308-5CA8FD476BE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7139776" y="2931085"/>
            <a:ext cx="643683" cy="643683"/>
          </a:xfrm>
          <a:prstGeom prst="rect">
            <a:avLst/>
          </a:prstGeom>
        </p:spPr>
      </p:pic>
      <p:sp>
        <p:nvSpPr>
          <p:cNvPr id="1031" name="Abgerundetes Rechteck 1030">
            <a:extLst>
              <a:ext uri="{FF2B5EF4-FFF2-40B4-BE49-F238E27FC236}">
                <a16:creationId xmlns:a16="http://schemas.microsoft.com/office/drawing/2014/main" id="{31D99D63-79A9-2452-D281-7D5985493A72}"/>
              </a:ext>
            </a:extLst>
          </p:cNvPr>
          <p:cNvSpPr/>
          <p:nvPr/>
        </p:nvSpPr>
        <p:spPr>
          <a:xfrm>
            <a:off x="6640470" y="3627400"/>
            <a:ext cx="495739" cy="708407"/>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1032" name="Grafik 1031" descr="Pfeil nach unten mit einfarbiger Füllung">
            <a:extLst>
              <a:ext uri="{FF2B5EF4-FFF2-40B4-BE49-F238E27FC236}">
                <a16:creationId xmlns:a16="http://schemas.microsoft.com/office/drawing/2014/main" id="{B8BC7BBA-EE95-7793-3623-4138D6A67F8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27434" y="3727236"/>
            <a:ext cx="555407" cy="555407"/>
          </a:xfrm>
          <a:prstGeom prst="rect">
            <a:avLst/>
          </a:prstGeom>
        </p:spPr>
      </p:pic>
      <p:pic>
        <p:nvPicPr>
          <p:cNvPr id="1034" name="Grafik 1033" descr="Stopp Silhouette">
            <a:extLst>
              <a:ext uri="{FF2B5EF4-FFF2-40B4-BE49-F238E27FC236}">
                <a16:creationId xmlns:a16="http://schemas.microsoft.com/office/drawing/2014/main" id="{D6D1EB62-C946-28DB-28F3-7EF4870038C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146635" y="3650514"/>
            <a:ext cx="643683" cy="643683"/>
          </a:xfrm>
          <a:prstGeom prst="rect">
            <a:avLst/>
          </a:prstGeom>
        </p:spPr>
      </p:pic>
      <p:sp>
        <p:nvSpPr>
          <p:cNvPr id="1037" name="Abgerundetes Rechteck 1036">
            <a:extLst>
              <a:ext uri="{FF2B5EF4-FFF2-40B4-BE49-F238E27FC236}">
                <a16:creationId xmlns:a16="http://schemas.microsoft.com/office/drawing/2014/main" id="{054F0726-1F29-4B56-CFB6-409B220E02FA}"/>
              </a:ext>
            </a:extLst>
          </p:cNvPr>
          <p:cNvSpPr/>
          <p:nvPr/>
        </p:nvSpPr>
        <p:spPr>
          <a:xfrm>
            <a:off x="6632301" y="4939552"/>
            <a:ext cx="1028668" cy="1254411"/>
          </a:xfrm>
          <a:prstGeom prst="roundRect">
            <a:avLst/>
          </a:prstGeom>
          <a:solidFill>
            <a:srgbClr val="5197BE"/>
          </a:solidFill>
          <a:ln w="44450">
            <a:solidFill>
              <a:schemeClr val="bg1"/>
            </a:solidFill>
          </a:ln>
        </p:spPr>
        <p:txBody>
          <a:bodyPr wrap="none" lIns="36000" tIns="45720" rIns="36000" bIns="45720" anchor="ctr" anchorCtr="1">
            <a:noAutofit/>
          </a:bodyPr>
          <a:lstStyle/>
          <a:p>
            <a:pPr algn="ct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1038" name="Grafik 1037" descr="Pfeil nach unten mit einfarbiger Füllung">
            <a:extLst>
              <a:ext uri="{FF2B5EF4-FFF2-40B4-BE49-F238E27FC236}">
                <a16:creationId xmlns:a16="http://schemas.microsoft.com/office/drawing/2014/main" id="{F5516845-12B5-3D13-7648-6387BD2DCC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0575" y="5065076"/>
            <a:ext cx="983487" cy="983487"/>
          </a:xfrm>
          <a:prstGeom prst="rect">
            <a:avLst/>
          </a:prstGeom>
        </p:spPr>
      </p:pic>
      <p:sp>
        <p:nvSpPr>
          <p:cNvPr id="1039" name="Textfeld 1038">
            <a:extLst>
              <a:ext uri="{FF2B5EF4-FFF2-40B4-BE49-F238E27FC236}">
                <a16:creationId xmlns:a16="http://schemas.microsoft.com/office/drawing/2014/main" id="{D057F2A6-DFC5-D223-49FD-52C7D991C857}"/>
              </a:ext>
            </a:extLst>
          </p:cNvPr>
          <p:cNvSpPr txBox="1"/>
          <p:nvPr/>
        </p:nvSpPr>
        <p:spPr>
          <a:xfrm>
            <a:off x="7172576" y="3781253"/>
            <a:ext cx="603563" cy="369332"/>
          </a:xfrm>
          <a:prstGeom prst="rect">
            <a:avLst/>
          </a:prstGeom>
          <a:noFill/>
        </p:spPr>
        <p:txBody>
          <a:bodyPr wrap="none" rtlCol="0">
            <a:spAutoFit/>
          </a:bodyPr>
          <a:lstStyle/>
          <a:p>
            <a:r>
              <a:rPr lang="en-GB" dirty="0">
                <a:solidFill>
                  <a:schemeClr val="bg1"/>
                </a:solidFill>
                <a:latin typeface="Lato" panose="020F0502020204030203" pitchFamily="34" charset="0"/>
              </a:rPr>
              <a:t>RLT</a:t>
            </a:r>
          </a:p>
        </p:txBody>
      </p:sp>
      <p:pic>
        <p:nvPicPr>
          <p:cNvPr id="1042" name="Grafik 1041">
            <a:extLst>
              <a:ext uri="{FF2B5EF4-FFF2-40B4-BE49-F238E27FC236}">
                <a16:creationId xmlns:a16="http://schemas.microsoft.com/office/drawing/2014/main" id="{BFE25F27-961A-9937-A2BA-1C9FDA72B3A3}"/>
              </a:ext>
            </a:extLst>
          </p:cNvPr>
          <p:cNvPicPr>
            <a:picLocks noChangeAspect="1"/>
          </p:cNvPicPr>
          <p:nvPr/>
        </p:nvPicPr>
        <p:blipFill rotWithShape="1">
          <a:blip r:embed="rId3" cstate="hqprint">
            <a:biLevel thresh="25000"/>
            <a:extLst>
              <a:ext uri="{28A0092B-C50C-407E-A947-70E740481C1C}">
                <a14:useLocalDpi xmlns:a14="http://schemas.microsoft.com/office/drawing/2010/main"/>
              </a:ext>
            </a:extLst>
          </a:blip>
          <a:srcRect/>
          <a:stretch/>
        </p:blipFill>
        <p:spPr>
          <a:xfrm>
            <a:off x="10886009" y="1714761"/>
            <a:ext cx="1028668" cy="885313"/>
          </a:xfrm>
          <a:prstGeom prst="rect">
            <a:avLst/>
          </a:prstGeom>
        </p:spPr>
      </p:pic>
      <p:pic>
        <p:nvPicPr>
          <p:cNvPr id="1041" name="Grafik 1040" descr="Eisberg Silhouette">
            <a:extLst>
              <a:ext uri="{FF2B5EF4-FFF2-40B4-BE49-F238E27FC236}">
                <a16:creationId xmlns:a16="http://schemas.microsoft.com/office/drawing/2014/main" id="{EB2FC54E-88FE-6DC4-1743-A92BD717BD7B}"/>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951081" y="1715958"/>
            <a:ext cx="914400" cy="914400"/>
          </a:xfrm>
          <a:prstGeom prst="rect">
            <a:avLst/>
          </a:prstGeom>
        </p:spPr>
      </p:pic>
      <p:grpSp>
        <p:nvGrpSpPr>
          <p:cNvPr id="1047" name="Gruppieren 1046">
            <a:extLst>
              <a:ext uri="{FF2B5EF4-FFF2-40B4-BE49-F238E27FC236}">
                <a16:creationId xmlns:a16="http://schemas.microsoft.com/office/drawing/2014/main" id="{492E43F0-07EF-AFFE-383F-312F9FA3ABA9}"/>
              </a:ext>
            </a:extLst>
          </p:cNvPr>
          <p:cNvGrpSpPr/>
          <p:nvPr/>
        </p:nvGrpSpPr>
        <p:grpSpPr>
          <a:xfrm>
            <a:off x="11049761" y="4642093"/>
            <a:ext cx="935517" cy="935517"/>
            <a:chOff x="11062439" y="4828469"/>
            <a:chExt cx="935517" cy="935517"/>
          </a:xfrm>
        </p:grpSpPr>
        <p:pic>
          <p:nvPicPr>
            <p:cNvPr id="1045" name="Grafik 1044" descr="Stopp Silhouette">
              <a:extLst>
                <a:ext uri="{FF2B5EF4-FFF2-40B4-BE49-F238E27FC236}">
                  <a16:creationId xmlns:a16="http://schemas.microsoft.com/office/drawing/2014/main" id="{228C2C9F-CE66-E7F6-0033-488E15932965}"/>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1062439" y="4828469"/>
              <a:ext cx="935517" cy="935517"/>
            </a:xfrm>
            <a:prstGeom prst="rect">
              <a:avLst/>
            </a:prstGeom>
          </p:spPr>
        </p:pic>
        <p:sp>
          <p:nvSpPr>
            <p:cNvPr id="1046" name="Textfeld 1045">
              <a:extLst>
                <a:ext uri="{FF2B5EF4-FFF2-40B4-BE49-F238E27FC236}">
                  <a16:creationId xmlns:a16="http://schemas.microsoft.com/office/drawing/2014/main" id="{8593101F-B609-803A-8EBB-5E67FF58CD9A}"/>
                </a:ext>
              </a:extLst>
            </p:cNvPr>
            <p:cNvSpPr txBox="1"/>
            <p:nvPr/>
          </p:nvSpPr>
          <p:spPr>
            <a:xfrm>
              <a:off x="11212481" y="5109852"/>
              <a:ext cx="671979" cy="369332"/>
            </a:xfrm>
            <a:prstGeom prst="rect">
              <a:avLst/>
            </a:prstGeom>
            <a:noFill/>
          </p:spPr>
          <p:txBody>
            <a:bodyPr wrap="none" rtlCol="0">
              <a:spAutoFit/>
            </a:bodyPr>
            <a:lstStyle/>
            <a:p>
              <a:r>
                <a:rPr lang="en-GB" dirty="0">
                  <a:solidFill>
                    <a:schemeClr val="bg1"/>
                  </a:solidFill>
                  <a:latin typeface="Lato" panose="020F0502020204030203" pitchFamily="34" charset="0"/>
                </a:rPr>
                <a:t>ACH</a:t>
              </a:r>
            </a:p>
          </p:txBody>
        </p:sp>
      </p:grpSp>
      <p:pic>
        <p:nvPicPr>
          <p:cNvPr id="1051" name="Grafik 1050" descr="Megafon1 Silhouette">
            <a:extLst>
              <a:ext uri="{FF2B5EF4-FFF2-40B4-BE49-F238E27FC236}">
                <a16:creationId xmlns:a16="http://schemas.microsoft.com/office/drawing/2014/main" id="{2A73275F-5CB3-A436-044C-FDD947F90FC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flipH="1">
            <a:off x="11060319" y="5401793"/>
            <a:ext cx="914400" cy="914400"/>
          </a:xfrm>
          <a:prstGeom prst="rect">
            <a:avLst/>
          </a:prstGeom>
        </p:spPr>
      </p:pic>
    </p:spTree>
    <p:extLst>
      <p:ext uri="{BB962C8B-B14F-4D97-AF65-F5344CB8AC3E}">
        <p14:creationId xmlns:p14="http://schemas.microsoft.com/office/powerpoint/2010/main" val="265895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8B4E117-1E97-E3DC-F1CC-2E420E3401F5}"/>
              </a:ext>
            </a:extLst>
          </p:cNvPr>
          <p:cNvPicPr>
            <a:picLocks noChangeAspect="1" noChangeArrowheads="1"/>
          </p:cNvPicPr>
          <p:nvPr/>
        </p:nvPicPr>
        <p:blipFill>
          <a:blip r:embed="rId5">
            <a:graysc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9854228" y="3512912"/>
            <a:ext cx="2386806"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4EC3339-B9AC-F6ED-6A82-658F86CE7D44}"/>
              </a:ext>
            </a:extLst>
          </p:cNvPr>
          <p:cNvSpPr>
            <a:spLocks noGrp="1"/>
          </p:cNvSpPr>
          <p:nvPr>
            <p:ph type="title"/>
          </p:nvPr>
        </p:nvSpPr>
        <p:spPr/>
        <p:txBody>
          <a:bodyPr>
            <a:normAutofit/>
          </a:bodyPr>
          <a:lstStyle/>
          <a:p>
            <a:r>
              <a:rPr lang="de-DE" dirty="0"/>
              <a:t>Kluger Umgang mit Pathogenen</a:t>
            </a:r>
          </a:p>
        </p:txBody>
      </p:sp>
      <p:sp>
        <p:nvSpPr>
          <p:cNvPr id="3" name="Inhaltsplatzhalter 2">
            <a:extLst>
              <a:ext uri="{FF2B5EF4-FFF2-40B4-BE49-F238E27FC236}">
                <a16:creationId xmlns:a16="http://schemas.microsoft.com/office/drawing/2014/main" id="{6593CAC5-B12D-B8B0-5DF7-06F962E6FF90}"/>
              </a:ext>
            </a:extLst>
          </p:cNvPr>
          <p:cNvSpPr>
            <a:spLocks noGrp="1"/>
          </p:cNvSpPr>
          <p:nvPr>
            <p:ph idx="1"/>
          </p:nvPr>
        </p:nvSpPr>
        <p:spPr>
          <a:xfrm>
            <a:off x="838200" y="1972092"/>
            <a:ext cx="10515600" cy="4710062"/>
          </a:xfrm>
        </p:spPr>
        <p:txBody>
          <a:bodyPr>
            <a:normAutofit/>
          </a:bodyPr>
          <a:lstStyle/>
          <a:p>
            <a:pPr marL="0" indent="0">
              <a:buNone/>
            </a:pPr>
            <a:r>
              <a:rPr lang="de-DE" sz="3200" u="sng" spc="30" dirty="0"/>
              <a:t>Jetzt: Wissen um Infektion durch Aerosole:</a:t>
            </a:r>
          </a:p>
          <a:p>
            <a:r>
              <a:rPr lang="de-DE" sz="3200" spc="30" dirty="0"/>
              <a:t> Gesunde Innenraumluft</a:t>
            </a:r>
          </a:p>
          <a:p>
            <a:pPr marL="0" indent="0">
              <a:buNone/>
            </a:pPr>
            <a:r>
              <a:rPr lang="de-DE" sz="3200" u="sng" spc="30" dirty="0"/>
              <a:t>Cholera, Pest &amp; Kindbettfieber:</a:t>
            </a:r>
          </a:p>
          <a:p>
            <a:r>
              <a:rPr lang="de-DE" sz="3200" spc="30" dirty="0"/>
              <a:t> Trinkwasseraufbereitung</a:t>
            </a:r>
          </a:p>
          <a:p>
            <a:r>
              <a:rPr lang="de-DE" sz="3200" spc="30" dirty="0"/>
              <a:t> Kanalisation</a:t>
            </a:r>
          </a:p>
          <a:p>
            <a:r>
              <a:rPr lang="de-DE" sz="3200" spc="30" dirty="0"/>
              <a:t> Handhygiene &amp;</a:t>
            </a:r>
            <a:br>
              <a:rPr lang="de-DE" sz="3200" spc="30" dirty="0"/>
            </a:br>
            <a:r>
              <a:rPr lang="de-DE" sz="3200" spc="30" dirty="0"/>
              <a:t> Desinfektion</a:t>
            </a:r>
          </a:p>
          <a:p>
            <a:pPr marL="0" indent="0">
              <a:buNone/>
            </a:pPr>
            <a:endParaRPr lang="de-DE" sz="3200" spc="30" dirty="0"/>
          </a:p>
          <a:p>
            <a:endParaRPr lang="de-DE" dirty="0"/>
          </a:p>
        </p:txBody>
      </p:sp>
      <p:pic>
        <p:nvPicPr>
          <p:cNvPr id="1030" name="Picture 6">
            <a:extLst>
              <a:ext uri="{FF2B5EF4-FFF2-40B4-BE49-F238E27FC236}">
                <a16:creationId xmlns:a16="http://schemas.microsoft.com/office/drawing/2014/main" id="{FE5F24B2-C2A2-277B-04B1-A166F9CBCEAE}"/>
              </a:ext>
            </a:extLst>
          </p:cNvPr>
          <p:cNvPicPr>
            <a:picLocks noChangeAspect="1" noChangeArrowheads="1"/>
          </p:cNvPicPr>
          <p:nvPr/>
        </p:nvPicPr>
        <p:blipFill>
          <a:blip r:embed="rId7">
            <a:grayscl/>
            <a:extLst>
              <a:ext uri="{28A0092B-C50C-407E-A947-70E740481C1C}">
                <a14:useLocalDpi xmlns:a14="http://schemas.microsoft.com/office/drawing/2010/main"/>
              </a:ext>
            </a:extLst>
          </a:blip>
          <a:srcRect/>
          <a:stretch>
            <a:fillRect/>
          </a:stretch>
        </p:blipFill>
        <p:spPr bwMode="auto">
          <a:xfrm>
            <a:off x="6834188" y="4247698"/>
            <a:ext cx="3659641" cy="2694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070C6DB-12B7-615F-E833-6D545B9CDFC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0" b="97731" l="0" r="100000">
                        <a14:foregroundMark x1="29950" y1="0" x2="29950" y2="0"/>
                        <a14:foregroundMark x1="29849" y1="0" x2="28945" y2="681"/>
                        <a14:foregroundMark x1="9950" y1="27005" x2="3518" y2="38729"/>
                        <a14:foregroundMark x1="0" y1="89410" x2="5628" y2="94175"/>
                        <a14:foregroundMark x1="5729" y1="94251" x2="23116" y2="99924"/>
                        <a14:foregroundMark x1="94874" y1="99395" x2="97487" y2="98411"/>
                        <a14:foregroundMark x1="78392" y1="3858" x2="99899" y2="22315"/>
                        <a14:foregroundMark x1="56482" y1="63918" x2="66432" y2="69667"/>
                        <a14:foregroundMark x1="66432" y1="69667" x2="73367" y2="95159"/>
                        <a14:foregroundMark x1="73367" y1="95159" x2="73869" y2="82375"/>
                        <a14:foregroundMark x1="73869" y1="82375" x2="63819" y2="65582"/>
                        <a14:foregroundMark x1="63819" y1="65582" x2="52462" y2="66868"/>
                        <a14:foregroundMark x1="52462" y1="66868" x2="71156" y2="91604"/>
                        <a14:foregroundMark x1="71156" y1="91604" x2="82010" y2="94554"/>
                        <a14:foregroundMark x1="82010" y1="94554" x2="79196" y2="76778"/>
                        <a14:foregroundMark x1="79196" y1="76778" x2="62915" y2="59153"/>
                        <a14:foregroundMark x1="62915" y1="59153" x2="56080" y2="60136"/>
                        <a14:foregroundMark x1="66533" y1="71180" x2="66533" y2="71180"/>
                        <a14:foregroundMark x1="15879" y1="20424" x2="0" y2="59985"/>
                        <a14:foregroundMark x1="35879" y1="0" x2="33668" y2="983"/>
                        <a14:foregroundMark x1="26030" y1="4690" x2="26332" y2="4539"/>
                        <a14:foregroundMark x1="66935" y1="0" x2="75879" y2="6657"/>
                        <a14:foregroundMark x1="75980" y1="6732" x2="81307" y2="14372"/>
                        <a14:foregroundMark x1="81307" y1="14372" x2="83819" y2="54463"/>
                        <a14:foregroundMark x1="83819" y1="54463" x2="93467" y2="64826"/>
                        <a14:foregroundMark x1="93467" y1="64826" x2="98191" y2="88578"/>
                        <a14:foregroundMark x1="98090" y1="88578" x2="69648" y2="99924"/>
                        <a14:foregroundMark x1="42915" y1="97958" x2="37085" y2="99924"/>
                        <a14:foregroundMark x1="43015" y1="97958" x2="9246" y2="92738"/>
                        <a14:foregroundMark x1="0" y1="89259" x2="9146" y2="92663"/>
                        <a14:foregroundMark x1="12261" y1="17700" x2="12161" y2="18003"/>
                        <a14:foregroundMark x1="8342" y1="28896" x2="4925" y2="34493"/>
                        <a14:foregroundMark x1="31457" y1="41528" x2="38392" y2="53555"/>
                        <a14:foregroundMark x1="38392" y1="53555" x2="34874" y2="45386"/>
                        <a14:foregroundMark x1="34874" y1="45386" x2="50854" y2="52799"/>
                        <a14:foregroundMark x1="50854" y1="52799" x2="39899" y2="47126"/>
                        <a14:foregroundMark x1="39899" y1="47126" x2="54472" y2="52950"/>
                        <a14:foregroundMark x1="54472" y1="52950" x2="45930" y2="45008"/>
                        <a14:foregroundMark x1="45930" y1="45008" x2="58894" y2="53631"/>
                        <a14:foregroundMark x1="58894" y1="53631" x2="41508" y2="43570"/>
                        <a14:foregroundMark x1="41508" y1="43570" x2="47839" y2="50756"/>
                        <a14:foregroundMark x1="47839" y1="50756" x2="41407" y2="51286"/>
                        <a14:foregroundMark x1="33467" y1="2799" x2="26432" y2="10590"/>
                        <a14:foregroundMark x1="26432" y1="10590" x2="25930" y2="19818"/>
                        <a14:foregroundMark x1="8844" y1="9077" x2="6432" y2="18835"/>
                        <a14:foregroundMark x1="6432" y1="18835" x2="6834" y2="8018"/>
                        <a14:foregroundMark x1="6734" y1="8018" x2="0" y2="24887"/>
                        <a14:foregroundMark x1="0" y1="22995" x2="0" y2="24130"/>
                        <a14:foregroundMark x1="101" y1="24206" x2="5427" y2="8018"/>
                        <a14:foregroundMark x1="5427" y1="8018" x2="7136" y2="22617"/>
                        <a14:foregroundMark x1="7136" y1="22617" x2="13367" y2="6505"/>
                        <a14:foregroundMark x1="13367" y1="6505" x2="9447" y2="23374"/>
                        <a14:foregroundMark x1="9447" y1="23374" x2="13467" y2="4387"/>
                        <a14:foregroundMark x1="13467" y1="4387" x2="13869" y2="19894"/>
                        <a14:foregroundMark x1="13869" y1="19894" x2="16382" y2="11044"/>
                        <a14:foregroundMark x1="25226" y1="0" x2="16382" y2="10968"/>
                        <a14:foregroundMark x1="2513" y1="38427" x2="1307" y2="27458"/>
                        <a14:foregroundMark x1="1307" y1="27458" x2="402" y2="49924"/>
                        <a14:foregroundMark x1="402" y1="49924" x2="2613" y2="27156"/>
                        <a14:foregroundMark x1="2513" y1="27156" x2="0" y2="40772"/>
                        <a14:foregroundMark x1="704" y1="25643" x2="0" y2="35703"/>
                        <a14:foregroundMark x1="704" y1="25643" x2="0" y2="35325"/>
                        <a14:foregroundMark x1="5427" y1="31241" x2="0" y2="43192"/>
                        <a14:foregroundMark x1="5528" y1="31241" x2="7136" y2="42587"/>
                        <a14:foregroundMark x1="7136" y1="42587" x2="13166" y2="26248"/>
                        <a14:foregroundMark x1="13166" y1="26248" x2="8844" y2="35779"/>
                        <a14:foregroundMark x1="8844" y1="35779" x2="7940" y2="17927"/>
                        <a14:foregroundMark x1="7940" y1="17927" x2="2111" y2="27156"/>
                        <a14:foregroundMark x1="2111" y1="27156" x2="402" y2="37065"/>
                        <a14:foregroundMark x1="402" y1="37065" x2="6834" y2="3480"/>
                        <a14:foregroundMark x1="6834" y1="3480" x2="8141" y2="13162"/>
                        <a14:foregroundMark x1="8141" y1="13162" x2="16683" y2="4766"/>
                        <a14:foregroundMark x1="16683" y1="4766" x2="9045" y2="13086"/>
                        <a14:foregroundMark x1="9045" y1="13086" x2="18995" y2="7564"/>
                        <a14:foregroundMark x1="18995" y1="7564" x2="10854" y2="15809"/>
                        <a14:foregroundMark x1="10854" y1="15809" x2="15276" y2="4312"/>
                        <a14:foregroundMark x1="15276" y1="4312" x2="8342" y2="14675"/>
                        <a14:foregroundMark x1="8342" y1="14675" x2="19397" y2="378"/>
                        <a14:foregroundMark x1="19397" y1="378" x2="5427" y2="15431"/>
                        <a14:foregroundMark x1="5427" y1="15431" x2="17889" y2="10287"/>
                        <a14:foregroundMark x1="17889" y1="10287" x2="6432" y2="13162"/>
                        <a14:foregroundMark x1="6432" y1="13162" x2="19397" y2="12784"/>
                        <a14:foregroundMark x1="19397" y1="12784" x2="9749" y2="8245"/>
                        <a14:foregroundMark x1="9749" y1="8245" x2="31759" y2="4841"/>
                        <a14:foregroundMark x1="31759" y1="4841" x2="19397" y2="4690"/>
                        <a14:foregroundMark x1="19397" y1="4690" x2="35578" y2="1891"/>
                        <a14:foregroundMark x1="35578" y1="1891" x2="23920" y2="4312"/>
                        <a14:foregroundMark x1="23920" y1="4312" x2="18794" y2="16112"/>
                        <a14:foregroundMark x1="18794" y1="16112" x2="10854" y2="832"/>
                        <a14:foregroundMark x1="10854" y1="832" x2="10854" y2="9985"/>
                        <a14:foregroundMark x1="10854" y1="9985" x2="4121" y2="20272"/>
                        <a14:foregroundMark x1="4121" y1="20272" x2="17487" y2="14297"/>
                        <a14:foregroundMark x1="17487" y1="14297" x2="8643" y2="42738"/>
                        <a14:foregroundMark x1="8643" y1="42738" x2="17387" y2="24508"/>
                        <a14:foregroundMark x1="17387" y1="24508" x2="25628" y2="33056"/>
                        <a14:foregroundMark x1="25628" y1="33056" x2="48040" y2="4236"/>
                        <a14:foregroundMark x1="64824" y1="0" x2="48040" y2="4160"/>
                        <a14:foregroundMark x1="77387" y1="0" x2="85427" y2="8548"/>
                        <a14:foregroundMark x1="85528" y1="8623" x2="95879" y2="12254"/>
                        <a14:foregroundMark x1="99899" y1="2421" x2="95879" y2="12179"/>
                        <a14:foregroundMark x1="100000" y1="2194" x2="100000" y2="2194"/>
                        <a14:foregroundMark x1="31457" y1="10363" x2="29347" y2="9077"/>
                        <a14:foregroundMark x1="28141" y1="0" x2="56583" y2="3480"/>
                        <a14:foregroundMark x1="37085" y1="0" x2="56583" y2="3480"/>
                        <a14:foregroundMark x1="59397" y1="0" x2="26834" y2="6657"/>
                        <a14:foregroundMark x1="26834" y1="6732" x2="69950" y2="4992"/>
                        <a14:foregroundMark x1="69950" y1="4992" x2="43116" y2="5522"/>
                        <a14:foregroundMark x1="43116" y1="5522" x2="83920" y2="5068"/>
                        <a14:foregroundMark x1="83920" y1="5068" x2="59397" y2="1664"/>
                        <a14:foregroundMark x1="59397" y1="1664" x2="81809" y2="151"/>
                        <a14:foregroundMark x1="80704" y1="0" x2="81709" y2="76"/>
                        <a14:foregroundMark x1="63417" y1="0" x2="67136" y2="303"/>
                        <a14:foregroundMark x1="67236" y1="378" x2="18995" y2="9077"/>
                        <a14:foregroundMark x1="18995" y1="9077" x2="57990" y2="12027"/>
                        <a14:foregroundMark x1="57990" y1="12027" x2="21307" y2="21331"/>
                        <a14:foregroundMark x1="21307" y1="21331" x2="21005" y2="32753"/>
                        <a14:foregroundMark x1="21005" y1="32753" x2="6231" y2="43722"/>
                        <a14:foregroundMark x1="6231" y1="43722" x2="6432" y2="19970"/>
                        <a14:foregroundMark x1="6432" y1="19970" x2="4422" y2="29274"/>
                        <a14:foregroundMark x1="4422" y1="29274" x2="11859" y2="21104"/>
                        <a14:foregroundMark x1="11859" y1="21104" x2="6834" y2="31316"/>
                        <a14:foregroundMark x1="6834" y1="31316" x2="9950" y2="22995"/>
                        <a14:foregroundMark x1="9950" y1="22995" x2="1709" y2="62027"/>
                        <a14:foregroundMark x1="1709" y1="62027" x2="6231" y2="5976"/>
                        <a14:foregroundMark x1="6231" y1="5976" x2="4322" y2="35552"/>
                        <a14:foregroundMark x1="4322" y1="35552" x2="8141" y2="6127"/>
                        <a14:foregroundMark x1="8141" y1="6127" x2="7940" y2="8472"/>
                        <a14:backgroundMark x1="87538" y1="94175" x2="83819" y2="95915"/>
                        <a14:backgroundMark x1="99899" y1="88578" x2="98794" y2="89032"/>
                        <a14:backgroundMark x1="83819" y1="95915" x2="87035" y2="99924"/>
                        <a14:backgroundMark x1="99899" y1="86460" x2="97789" y2="88124"/>
                        <a14:backgroundMark x1="13769" y1="20575" x2="14171" y2="20197"/>
                        <a14:backgroundMark x1="31156" y1="1513" x2="30955" y2="1740"/>
                        <a14:backgroundMark x1="2814" y1="35477" x2="2613" y2="36082"/>
                        <a14:backgroundMark x1="0" y1="96445" x2="5226" y2="99924"/>
                        <a14:backgroundMark x1="15779" y1="13918" x2="15477" y2="14448"/>
                        <a14:backgroundMark x1="18392" y1="10817" x2="18894" y2="10212"/>
                        <a14:backgroundMark x1="18291" y1="10741" x2="18794" y2="10212"/>
                        <a14:backgroundMark x1="20503" y1="908" x2="21106" y2="303"/>
                        <a14:backgroundMark x1="9347" y1="16566" x2="8744" y2="17398"/>
                        <a14:backgroundMark x1="16181" y1="8245" x2="16080" y2="8396"/>
                        <a14:backgroundMark x1="22513" y1="454" x2="20000" y2="3631"/>
                        <a14:backgroundMark x1="24623" y1="1210" x2="25126" y2="832"/>
                        <a14:backgroundMark x1="21307" y1="3404" x2="23116" y2="2118"/>
                        <a14:backgroundMark x1="26734" y1="983" x2="25528" y2="2648"/>
                        <a14:backgroundMark x1="9045" y1="17247" x2="9447" y2="15961"/>
                        <a14:backgroundMark x1="99899" y1="97126" x2="96482" y2="99924"/>
                        <a14:backgroundMark x1="99899" y1="96823" x2="89146" y2="98790"/>
                        <a14:backgroundMark x1="99899" y1="90318" x2="89146" y2="98790"/>
                        <a14:backgroundMark x1="99899" y1="90166" x2="86231" y2="99924"/>
                        <a14:backgroundMark x1="92764" y1="95159" x2="86231" y2="99924"/>
                        <a14:backgroundMark x1="92764" y1="95159" x2="88543" y2="99924"/>
                        <a14:backgroundMark x1="97286" y1="95310" x2="90754" y2="99924"/>
                        <a14:backgroundMark x1="97286" y1="95310" x2="91960" y2="99924"/>
                        <a14:backgroundMark x1="99899" y1="93570" x2="92060" y2="99924"/>
                        <a14:backgroundMark x1="75377" y1="1664" x2="76985" y2="3101"/>
                        <a14:backgroundMark x1="76583" y1="3026" x2="74573" y2="1664"/>
                        <a14:backgroundMark x1="75075" y1="1664" x2="76683" y2="2648"/>
                        <a14:backgroundMark x1="76683" y1="2648" x2="74774" y2="1664"/>
                      </a14:backgroundRemoval>
                    </a14:imgEffect>
                  </a14:imgLayer>
                </a14:imgProps>
              </a:ext>
              <a:ext uri="{28A0092B-C50C-407E-A947-70E740481C1C}">
                <a14:useLocalDpi xmlns:a14="http://schemas.microsoft.com/office/drawing/2010/main"/>
              </a:ext>
            </a:extLst>
          </a:blip>
          <a:srcRect/>
          <a:stretch/>
        </p:blipFill>
        <p:spPr bwMode="auto">
          <a:xfrm flipH="1">
            <a:off x="5482031" y="4163786"/>
            <a:ext cx="2028086" cy="269421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aerosol_english">
            <a:hlinkClick r:id="" action="ppaction://media"/>
            <a:extLst>
              <a:ext uri="{FF2B5EF4-FFF2-40B4-BE49-F238E27FC236}">
                <a16:creationId xmlns:a16="http://schemas.microsoft.com/office/drawing/2014/main" id="{5BAB05A5-8D8E-B6F2-1A76-BD2C509E7A7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b="17843"/>
          <a:stretch/>
        </p:blipFill>
        <p:spPr>
          <a:xfrm>
            <a:off x="9341852" y="228605"/>
            <a:ext cx="2850148" cy="2508850"/>
          </a:xfrm>
          <a:prstGeom prst="rect">
            <a:avLst/>
          </a:prstGeom>
        </p:spPr>
      </p:pic>
      <p:sp>
        <p:nvSpPr>
          <p:cNvPr id="8" name="Textfeld 7">
            <a:extLst>
              <a:ext uri="{FF2B5EF4-FFF2-40B4-BE49-F238E27FC236}">
                <a16:creationId xmlns:a16="http://schemas.microsoft.com/office/drawing/2014/main" id="{57B5EA7E-31EC-C15A-FD43-1F105110F937}"/>
              </a:ext>
            </a:extLst>
          </p:cNvPr>
          <p:cNvSpPr txBox="1"/>
          <p:nvPr/>
        </p:nvSpPr>
        <p:spPr>
          <a:xfrm>
            <a:off x="8056791" y="2687715"/>
            <a:ext cx="4211409" cy="646331"/>
          </a:xfrm>
          <a:prstGeom prst="rect">
            <a:avLst/>
          </a:prstGeom>
          <a:noFill/>
        </p:spPr>
        <p:txBody>
          <a:bodyPr wrap="none" rtlCol="0">
            <a:spAutoFit/>
          </a:bodyPr>
          <a:lstStyle/>
          <a:p>
            <a:pPr algn="r"/>
            <a:r>
              <a:rPr lang="de-DE" dirty="0">
                <a:latin typeface="Lato" panose="020F0502020204030203" pitchFamily="34" charset="0"/>
              </a:rPr>
              <a:t>Ansteckung über weite Distanzen &amp;</a:t>
            </a:r>
            <a:br>
              <a:rPr lang="de-DE" dirty="0">
                <a:latin typeface="Lato" panose="020F0502020204030203" pitchFamily="34" charset="0"/>
              </a:rPr>
            </a:br>
            <a:r>
              <a:rPr lang="de-DE" dirty="0">
                <a:latin typeface="Lato" panose="020F0502020204030203" pitchFamily="34" charset="0"/>
              </a:rPr>
              <a:t>bei Nachnutzung von Räumen möglich </a:t>
            </a:r>
          </a:p>
        </p:txBody>
      </p:sp>
      <p:sp>
        <p:nvSpPr>
          <p:cNvPr id="4" name="Textfeld 3">
            <a:extLst>
              <a:ext uri="{FF2B5EF4-FFF2-40B4-BE49-F238E27FC236}">
                <a16:creationId xmlns:a16="http://schemas.microsoft.com/office/drawing/2014/main" id="{52458D04-6117-F047-7324-1F858E7D2CAE}"/>
              </a:ext>
            </a:extLst>
          </p:cNvPr>
          <p:cNvSpPr txBox="1"/>
          <p:nvPr/>
        </p:nvSpPr>
        <p:spPr>
          <a:xfrm>
            <a:off x="3953614" y="6550223"/>
            <a:ext cx="2028086" cy="307777"/>
          </a:xfrm>
          <a:prstGeom prst="rect">
            <a:avLst/>
          </a:prstGeom>
          <a:noFill/>
        </p:spPr>
        <p:txBody>
          <a:bodyPr wrap="square" rtlCol="0">
            <a:spAutoFit/>
          </a:bodyPr>
          <a:lstStyle/>
          <a:p>
            <a:pPr algn="r"/>
            <a:r>
              <a:rPr lang="de-DE" sz="1400" dirty="0">
                <a:latin typeface="Lato" panose="020F0502020204030203" pitchFamily="34" charset="0"/>
              </a:rPr>
              <a:t>Dr. Ignaz Semmelweis</a:t>
            </a:r>
          </a:p>
        </p:txBody>
      </p:sp>
    </p:spTree>
    <p:extLst>
      <p:ext uri="{BB962C8B-B14F-4D97-AF65-F5344CB8AC3E}">
        <p14:creationId xmlns:p14="http://schemas.microsoft.com/office/powerpoint/2010/main" val="308768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500"/>
                                  </p:stCondLst>
                                  <p:childTnLst>
                                    <p:cmd type="call" cmd="playFrom(0.0)">
                                      <p:cBhvr>
                                        <p:cTn id="11" dur="11093" fill="hold"/>
                                        <p:tgtEl>
                                          <p:spTgt spid="7"/>
                                        </p:tgtEl>
                                      </p:cBhvr>
                                    </p:cmd>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7"/>
                </p:tgtEl>
              </p:cMediaNode>
            </p:video>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B9F8A7-7226-0E5C-15F6-39B8F4A32981}"/>
              </a:ext>
            </a:extLst>
          </p:cNvPr>
          <p:cNvSpPr>
            <a:spLocks noGrp="1"/>
          </p:cNvSpPr>
          <p:nvPr>
            <p:ph type="title"/>
          </p:nvPr>
        </p:nvSpPr>
        <p:spPr/>
        <p:txBody>
          <a:bodyPr/>
          <a:lstStyle/>
          <a:p>
            <a:r>
              <a:rPr lang="en-GB" dirty="0"/>
              <a:t>Sommer/Herbst 2024 &amp; </a:t>
            </a:r>
            <a:r>
              <a:rPr lang="de-AT" dirty="0"/>
              <a:t>Krankheiten?</a:t>
            </a:r>
          </a:p>
        </p:txBody>
      </p:sp>
      <p:grpSp>
        <p:nvGrpSpPr>
          <p:cNvPr id="22" name="Gruppieren 21">
            <a:extLst>
              <a:ext uri="{FF2B5EF4-FFF2-40B4-BE49-F238E27FC236}">
                <a16:creationId xmlns:a16="http://schemas.microsoft.com/office/drawing/2014/main" id="{E89F92BF-7CCC-C6D0-B9E7-71840D048538}"/>
              </a:ext>
            </a:extLst>
          </p:cNvPr>
          <p:cNvGrpSpPr/>
          <p:nvPr/>
        </p:nvGrpSpPr>
        <p:grpSpPr>
          <a:xfrm>
            <a:off x="0" y="1444487"/>
            <a:ext cx="12192000" cy="5322776"/>
            <a:chOff x="187037" y="-2132495"/>
            <a:chExt cx="12192000" cy="5322776"/>
          </a:xfrm>
        </p:grpSpPr>
        <p:grpSp>
          <p:nvGrpSpPr>
            <p:cNvPr id="18" name="Gruppieren 17">
              <a:extLst>
                <a:ext uri="{FF2B5EF4-FFF2-40B4-BE49-F238E27FC236}">
                  <a16:creationId xmlns:a16="http://schemas.microsoft.com/office/drawing/2014/main" id="{953205CA-7C91-B6B9-F1B5-866A633949FB}"/>
                </a:ext>
              </a:extLst>
            </p:cNvPr>
            <p:cNvGrpSpPr/>
            <p:nvPr/>
          </p:nvGrpSpPr>
          <p:grpSpPr>
            <a:xfrm>
              <a:off x="187037" y="-2132495"/>
              <a:ext cx="12192000" cy="5322776"/>
              <a:chOff x="0" y="1531360"/>
              <a:chExt cx="12192000" cy="5322776"/>
            </a:xfrm>
          </p:grpSpPr>
          <p:pic>
            <p:nvPicPr>
              <p:cNvPr id="15" name="Grafik 14" descr="Ein Bild, das Text, Diagramm, Reihe enthält.&#10;&#10;Automatisch generierte Beschreibung">
                <a:extLst>
                  <a:ext uri="{FF2B5EF4-FFF2-40B4-BE49-F238E27FC236}">
                    <a16:creationId xmlns:a16="http://schemas.microsoft.com/office/drawing/2014/main" id="{5887B972-6A66-1756-61A6-054F671F08E5}"/>
                  </a:ext>
                </a:extLst>
              </p:cNvPr>
              <p:cNvPicPr>
                <a:picLocks noChangeAspect="1"/>
              </p:cNvPicPr>
              <p:nvPr/>
            </p:nvPicPr>
            <p:blipFill>
              <a:blip r:embed="rId2"/>
              <a:srcRect t="147" r="15064" b="-1"/>
              <a:stretch/>
            </p:blipFill>
            <p:spPr>
              <a:xfrm>
                <a:off x="0" y="1531360"/>
                <a:ext cx="12185061" cy="5322776"/>
              </a:xfrm>
              <a:prstGeom prst="rect">
                <a:avLst/>
              </a:prstGeom>
            </p:spPr>
          </p:pic>
          <p:sp>
            <p:nvSpPr>
              <p:cNvPr id="10" name="Textfeld 9">
                <a:extLst>
                  <a:ext uri="{FF2B5EF4-FFF2-40B4-BE49-F238E27FC236}">
                    <a16:creationId xmlns:a16="http://schemas.microsoft.com/office/drawing/2014/main" id="{AFE07485-2416-0D87-CF28-94E6229CEC5D}"/>
                  </a:ext>
                </a:extLst>
              </p:cNvPr>
              <p:cNvSpPr txBox="1"/>
              <p:nvPr/>
            </p:nvSpPr>
            <p:spPr>
              <a:xfrm>
                <a:off x="2996838" y="1580702"/>
                <a:ext cx="9195162" cy="584775"/>
              </a:xfrm>
              <a:prstGeom prst="rect">
                <a:avLst/>
              </a:prstGeom>
              <a:noFill/>
            </p:spPr>
            <p:txBody>
              <a:bodyPr wrap="square">
                <a:spAutoFit/>
              </a:bodyPr>
              <a:lstStyle/>
              <a:p>
                <a:pPr algn="l"/>
                <a:r>
                  <a:rPr lang="de-AT" sz="3200" b="1" i="0" u="none" strike="noStrike" dirty="0">
                    <a:effectLst/>
                    <a:latin typeface="Lato" panose="020F0502020204030203" pitchFamily="34" charset="0"/>
                    <a:ea typeface="Lato" panose="020F0502020204030203" pitchFamily="34" charset="0"/>
                    <a:cs typeface="Lato" panose="020F0502020204030203" pitchFamily="34" charset="0"/>
                  </a:rPr>
                  <a:t>Personengewichtete Verläufe Wien &amp;  Österreich</a:t>
                </a:r>
              </a:p>
            </p:txBody>
          </p:sp>
        </p:grpSp>
        <p:cxnSp>
          <p:nvCxnSpPr>
            <p:cNvPr id="12" name="Gerade Verbindung 11">
              <a:extLst>
                <a:ext uri="{FF2B5EF4-FFF2-40B4-BE49-F238E27FC236}">
                  <a16:creationId xmlns:a16="http://schemas.microsoft.com/office/drawing/2014/main" id="{6F90948A-240C-9607-533E-93B261BA58AD}"/>
                </a:ext>
              </a:extLst>
            </p:cNvPr>
            <p:cNvCxnSpPr>
              <a:cxnSpLocks/>
            </p:cNvCxnSpPr>
            <p:nvPr/>
          </p:nvCxnSpPr>
          <p:spPr>
            <a:xfrm>
              <a:off x="835546" y="1995055"/>
              <a:ext cx="1150618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38E24970-4C1D-A137-9BEB-913E28E6EC03}"/>
                </a:ext>
              </a:extLst>
            </p:cNvPr>
            <p:cNvSpPr txBox="1"/>
            <p:nvPr/>
          </p:nvSpPr>
          <p:spPr>
            <a:xfrm>
              <a:off x="8271343" y="-1338657"/>
              <a:ext cx="3971058" cy="1815882"/>
            </a:xfrm>
            <a:prstGeom prst="rect">
              <a:avLst/>
            </a:prstGeom>
            <a:noFill/>
          </p:spPr>
          <p:txBody>
            <a:bodyPr wrap="square">
              <a:spAutoFit/>
            </a:bodyPr>
            <a:lstStyle/>
            <a:p>
              <a:pPr algn="r"/>
              <a:r>
                <a:rPr lang="de-AT" sz="2800" b="1" dirty="0">
                  <a:solidFill>
                    <a:srgbClr val="212529"/>
                  </a:solidFill>
                  <a:latin typeface="Lato" panose="020F0502020204030203" pitchFamily="34" charset="0"/>
                  <a:ea typeface="Lato" panose="020F0502020204030203" pitchFamily="34" charset="0"/>
                  <a:cs typeface="Lato" panose="020F0502020204030203" pitchFamily="34" charset="0"/>
                </a:rPr>
                <a:t>Wien 20.8.2024:</a:t>
              </a:r>
              <a:br>
                <a:rPr lang="de-AT" sz="2800" dirty="0">
                  <a:solidFill>
                    <a:srgbClr val="212529"/>
                  </a:solidFill>
                  <a:latin typeface="Lato" panose="020F0502020204030203" pitchFamily="34" charset="0"/>
                  <a:ea typeface="Lato" panose="020F0502020204030203" pitchFamily="34" charset="0"/>
                  <a:cs typeface="Lato" panose="020F0502020204030203" pitchFamily="34" charset="0"/>
                </a:rPr>
              </a:br>
              <a:r>
                <a:rPr lang="de-AT" sz="2800" dirty="0">
                  <a:solidFill>
                    <a:srgbClr val="212529"/>
                  </a:solidFill>
                  <a:latin typeface="Lato" panose="020F0502020204030203" pitchFamily="34" charset="0"/>
                  <a:ea typeface="Lato" panose="020F0502020204030203" pitchFamily="34" charset="0"/>
                  <a:cs typeface="Lato" panose="020F0502020204030203" pitchFamily="34" charset="0"/>
                </a:rPr>
                <a:t>wie 14.1.2024, 11.10.2023</a:t>
              </a:r>
              <a:br>
                <a:rPr lang="de-AT" sz="2800" dirty="0">
                  <a:solidFill>
                    <a:srgbClr val="212529"/>
                  </a:solidFill>
                  <a:latin typeface="Lato" panose="020F0502020204030203" pitchFamily="34" charset="0"/>
                  <a:ea typeface="Lato" panose="020F0502020204030203" pitchFamily="34" charset="0"/>
                  <a:cs typeface="Lato" panose="020F0502020204030203" pitchFamily="34" charset="0"/>
                </a:rPr>
              </a:br>
              <a:r>
                <a:rPr lang="de-AT" sz="2800" dirty="0">
                  <a:solidFill>
                    <a:srgbClr val="212529"/>
                  </a:solidFill>
                  <a:latin typeface="Lato" panose="020F0502020204030203" pitchFamily="34" charset="0"/>
                  <a:ea typeface="Lato" panose="020F0502020204030203" pitchFamily="34" charset="0"/>
                  <a:cs typeface="Lato" panose="020F0502020204030203" pitchFamily="34" charset="0"/>
                </a:rPr>
                <a:t>&amp; 31.3.2023</a:t>
              </a:r>
              <a:endParaRPr lang="de-AT" sz="2800" b="0" i="0" u="none" strike="noStrike" dirty="0">
                <a:solidFill>
                  <a:srgbClr val="212529"/>
                </a:solidFill>
                <a:effectLst/>
                <a:latin typeface="Lato" panose="020F0502020204030203" pitchFamily="34" charset="0"/>
                <a:ea typeface="Lato" panose="020F0502020204030203" pitchFamily="34" charset="0"/>
                <a:cs typeface="Lato" panose="020F0502020204030203" pitchFamily="34" charset="0"/>
              </a:endParaRPr>
            </a:p>
          </p:txBody>
        </p:sp>
      </p:grpSp>
      <p:grpSp>
        <p:nvGrpSpPr>
          <p:cNvPr id="4" name="Gruppieren 3">
            <a:extLst>
              <a:ext uri="{FF2B5EF4-FFF2-40B4-BE49-F238E27FC236}">
                <a16:creationId xmlns:a16="http://schemas.microsoft.com/office/drawing/2014/main" id="{7620E9B6-618F-9CC7-4576-853F8F64CD60}"/>
              </a:ext>
            </a:extLst>
          </p:cNvPr>
          <p:cNvGrpSpPr/>
          <p:nvPr/>
        </p:nvGrpSpPr>
        <p:grpSpPr>
          <a:xfrm>
            <a:off x="37308" y="1444487"/>
            <a:ext cx="12154692" cy="5338394"/>
            <a:chOff x="37308" y="1444487"/>
            <a:chExt cx="12154692" cy="5338394"/>
          </a:xfrm>
        </p:grpSpPr>
        <p:sp>
          <p:nvSpPr>
            <p:cNvPr id="3" name="Rechteck 2">
              <a:extLst>
                <a:ext uri="{FF2B5EF4-FFF2-40B4-BE49-F238E27FC236}">
                  <a16:creationId xmlns:a16="http://schemas.microsoft.com/office/drawing/2014/main" id="{DE5A9F06-46F9-6B20-F127-81797BC44564}"/>
                </a:ext>
              </a:extLst>
            </p:cNvPr>
            <p:cNvSpPr/>
            <p:nvPr/>
          </p:nvSpPr>
          <p:spPr>
            <a:xfrm>
              <a:off x="37308" y="1444487"/>
              <a:ext cx="12154692" cy="5322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Bild">
              <a:extLst>
                <a:ext uri="{FF2B5EF4-FFF2-40B4-BE49-F238E27FC236}">
                  <a16:creationId xmlns:a16="http://schemas.microsoft.com/office/drawing/2014/main" id="{F05DADDB-46F8-89CB-9387-14DC77BE3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712" y="1444487"/>
              <a:ext cx="9559635" cy="5338394"/>
            </a:xfrm>
            <a:prstGeom prst="rect">
              <a:avLst/>
            </a:prstGeom>
            <a:noFill/>
            <a:extLst>
              <a:ext uri="{909E8E84-426E-40DD-AFC4-6F175D3DCCD1}">
                <a14:hiddenFill xmlns:a14="http://schemas.microsoft.com/office/drawing/2010/main">
                  <a:solidFill>
                    <a:srgbClr val="FFFFFF"/>
                  </a:solidFill>
                </a14:hiddenFill>
              </a:ext>
            </a:extLst>
          </p:spPr>
        </p:pic>
        <p:sp>
          <p:nvSpPr>
            <p:cNvPr id="23" name="Ring 22">
              <a:extLst>
                <a:ext uri="{FF2B5EF4-FFF2-40B4-BE49-F238E27FC236}">
                  <a16:creationId xmlns:a16="http://schemas.microsoft.com/office/drawing/2014/main" id="{B48FD513-4F49-9F21-489D-E976463C52E2}"/>
                </a:ext>
              </a:extLst>
            </p:cNvPr>
            <p:cNvSpPr/>
            <p:nvPr/>
          </p:nvSpPr>
          <p:spPr>
            <a:xfrm>
              <a:off x="2031044" y="3247249"/>
              <a:ext cx="965794" cy="698370"/>
            </a:xfrm>
            <a:prstGeom prst="donut">
              <a:avLst>
                <a:gd name="adj" fmla="val 9450"/>
              </a:avLst>
            </a:prstGeom>
            <a:solidFill>
              <a:srgbClr val="FFC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Lato" panose="020F0502020204030203" pitchFamily="34" charset="0"/>
              </a:endParaRPr>
            </a:p>
          </p:txBody>
        </p:sp>
      </p:grpSp>
    </p:spTree>
    <p:extLst>
      <p:ext uri="{BB962C8B-B14F-4D97-AF65-F5344CB8AC3E}">
        <p14:creationId xmlns:p14="http://schemas.microsoft.com/office/powerpoint/2010/main" val="356550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1FE75-DE06-90BB-B19B-7F209919B2C7}"/>
              </a:ext>
            </a:extLst>
          </p:cNvPr>
          <p:cNvSpPr>
            <a:spLocks noGrp="1"/>
          </p:cNvSpPr>
          <p:nvPr>
            <p:ph type="title"/>
          </p:nvPr>
        </p:nvSpPr>
        <p:spPr>
          <a:xfrm>
            <a:off x="838200" y="365125"/>
            <a:ext cx="10709366" cy="1325563"/>
          </a:xfrm>
        </p:spPr>
        <p:txBody>
          <a:bodyPr>
            <a:normAutofit/>
          </a:bodyPr>
          <a:lstStyle/>
          <a:p>
            <a:r>
              <a:rPr lang="de-AT" dirty="0"/>
              <a:t>Wichtiger Aspekt: Personenanzahl/Raum</a:t>
            </a:r>
          </a:p>
        </p:txBody>
      </p:sp>
      <p:pic>
        <p:nvPicPr>
          <p:cNvPr id="5" name="Inhaltsplatzhalter 4" descr="Gruppe von Personen Silhouette">
            <a:extLst>
              <a:ext uri="{FF2B5EF4-FFF2-40B4-BE49-F238E27FC236}">
                <a16:creationId xmlns:a16="http://schemas.microsoft.com/office/drawing/2014/main" id="{92448A60-B8A9-5C72-DBF6-4A30EA9FA4A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122129" y="3307346"/>
            <a:ext cx="3523784" cy="3523784"/>
          </a:xfrm>
        </p:spPr>
      </p:pic>
      <p:pic>
        <p:nvPicPr>
          <p:cNvPr id="7" name="Grafik 6" descr="Mann und Frau Silhouette">
            <a:extLst>
              <a:ext uri="{FF2B5EF4-FFF2-40B4-BE49-F238E27FC236}">
                <a16:creationId xmlns:a16="http://schemas.microsoft.com/office/drawing/2014/main" id="{F252195C-7124-DB02-5CAF-591847C16A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9160" y="2661288"/>
            <a:ext cx="2598370" cy="2598370"/>
          </a:xfrm>
          <a:prstGeom prst="rect">
            <a:avLst/>
          </a:prstGeom>
        </p:spPr>
      </p:pic>
      <p:pic>
        <p:nvPicPr>
          <p:cNvPr id="8" name="Inhaltsplatzhalter 4" descr="Gruppe von Personen Silhouette">
            <a:extLst>
              <a:ext uri="{FF2B5EF4-FFF2-40B4-BE49-F238E27FC236}">
                <a16:creationId xmlns:a16="http://schemas.microsoft.com/office/drawing/2014/main" id="{E4C301A5-E0C0-9E51-5E28-EE2FF7A649A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9558"/>
          <a:stretch/>
        </p:blipFill>
        <p:spPr>
          <a:xfrm>
            <a:off x="5122129" y="1772550"/>
            <a:ext cx="3523784" cy="1777476"/>
          </a:xfrm>
          <a:prstGeom prst="rect">
            <a:avLst/>
          </a:prstGeom>
        </p:spPr>
      </p:pic>
      <p:pic>
        <p:nvPicPr>
          <p:cNvPr id="9" name="Inhaltsplatzhalter 4" descr="Gruppe von Personen Silhouette">
            <a:extLst>
              <a:ext uri="{FF2B5EF4-FFF2-40B4-BE49-F238E27FC236}">
                <a16:creationId xmlns:a16="http://schemas.microsoft.com/office/drawing/2014/main" id="{EEC1CDBC-9916-98AB-7C79-4E2518BC0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5913" y="3326782"/>
            <a:ext cx="3523784" cy="3523784"/>
          </a:xfrm>
          <a:prstGeom prst="rect">
            <a:avLst/>
          </a:prstGeom>
        </p:spPr>
      </p:pic>
      <p:pic>
        <p:nvPicPr>
          <p:cNvPr id="10" name="Inhaltsplatzhalter 4" descr="Gruppe von Personen Silhouette">
            <a:extLst>
              <a:ext uri="{FF2B5EF4-FFF2-40B4-BE49-F238E27FC236}">
                <a16:creationId xmlns:a16="http://schemas.microsoft.com/office/drawing/2014/main" id="{14F4DB8A-4CF8-DA33-5C45-17E1279A2F6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9558"/>
          <a:stretch/>
        </p:blipFill>
        <p:spPr>
          <a:xfrm>
            <a:off x="8645913" y="1772550"/>
            <a:ext cx="3523784" cy="1777476"/>
          </a:xfrm>
          <a:prstGeom prst="rect">
            <a:avLst/>
          </a:prstGeom>
        </p:spPr>
      </p:pic>
      <p:sp>
        <p:nvSpPr>
          <p:cNvPr id="11" name="Textfeld 10">
            <a:extLst>
              <a:ext uri="{FF2B5EF4-FFF2-40B4-BE49-F238E27FC236}">
                <a16:creationId xmlns:a16="http://schemas.microsoft.com/office/drawing/2014/main" id="{D040074E-21A9-27AE-5AD8-36B88B8636C1}"/>
              </a:ext>
            </a:extLst>
          </p:cNvPr>
          <p:cNvSpPr txBox="1"/>
          <p:nvPr/>
        </p:nvSpPr>
        <p:spPr>
          <a:xfrm>
            <a:off x="2691163" y="3668085"/>
            <a:ext cx="2430966" cy="584775"/>
          </a:xfrm>
          <a:prstGeom prst="rect">
            <a:avLst/>
          </a:prstGeom>
          <a:noFill/>
        </p:spPr>
        <p:txBody>
          <a:bodyPr wrap="square" rtlCol="0">
            <a:spAutoFit/>
          </a:bodyPr>
          <a:lstStyle/>
          <a:p>
            <a:pPr algn="ctr"/>
            <a:r>
              <a:rPr lang="de-AT" sz="3200" dirty="0">
                <a:latin typeface="Lato" panose="020F0502020204030203" pitchFamily="34" charset="0"/>
              </a:rPr>
              <a:t>versus</a:t>
            </a:r>
          </a:p>
        </p:txBody>
      </p:sp>
    </p:spTree>
    <p:extLst>
      <p:ext uri="{BB962C8B-B14F-4D97-AF65-F5344CB8AC3E}">
        <p14:creationId xmlns:p14="http://schemas.microsoft.com/office/powerpoint/2010/main" val="1751235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1FE75-DE06-90BB-B19B-7F209919B2C7}"/>
              </a:ext>
            </a:extLst>
          </p:cNvPr>
          <p:cNvSpPr>
            <a:spLocks noGrp="1"/>
          </p:cNvSpPr>
          <p:nvPr>
            <p:ph type="title"/>
          </p:nvPr>
        </p:nvSpPr>
        <p:spPr/>
        <p:txBody>
          <a:bodyPr/>
          <a:lstStyle/>
          <a:p>
            <a:r>
              <a:rPr lang="de-AT" dirty="0"/>
              <a:t>Aspekt Personenanzahl</a:t>
            </a:r>
          </a:p>
        </p:txBody>
      </p:sp>
      <p:pic>
        <p:nvPicPr>
          <p:cNvPr id="5" name="Inhaltsplatzhalter 4" descr="Gruppe von Personen Silhouette">
            <a:extLst>
              <a:ext uri="{FF2B5EF4-FFF2-40B4-BE49-F238E27FC236}">
                <a16:creationId xmlns:a16="http://schemas.microsoft.com/office/drawing/2014/main" id="{92448A60-B8A9-5C72-DBF6-4A30EA9FA4A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00227" y="4512328"/>
            <a:ext cx="595416" cy="595416"/>
          </a:xfrm>
        </p:spPr>
      </p:pic>
      <p:pic>
        <p:nvPicPr>
          <p:cNvPr id="7" name="Grafik 6" descr="Mann und Frau Silhouette">
            <a:extLst>
              <a:ext uri="{FF2B5EF4-FFF2-40B4-BE49-F238E27FC236}">
                <a16:creationId xmlns:a16="http://schemas.microsoft.com/office/drawing/2014/main" id="{F252195C-7124-DB02-5CAF-591847C16A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643" y="2132701"/>
            <a:ext cx="1196001" cy="1196001"/>
          </a:xfrm>
          <a:prstGeom prst="rect">
            <a:avLst/>
          </a:prstGeom>
        </p:spPr>
      </p:pic>
      <p:pic>
        <p:nvPicPr>
          <p:cNvPr id="8" name="Inhaltsplatzhalter 4" descr="Gruppe von Personen Silhouette">
            <a:extLst>
              <a:ext uri="{FF2B5EF4-FFF2-40B4-BE49-F238E27FC236}">
                <a16:creationId xmlns:a16="http://schemas.microsoft.com/office/drawing/2014/main" id="{E4C301A5-E0C0-9E51-5E28-EE2FF7A649A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9558"/>
          <a:stretch/>
        </p:blipFill>
        <p:spPr>
          <a:xfrm>
            <a:off x="400228" y="4278966"/>
            <a:ext cx="595415" cy="300341"/>
          </a:xfrm>
          <a:prstGeom prst="rect">
            <a:avLst/>
          </a:prstGeom>
        </p:spPr>
      </p:pic>
      <p:pic>
        <p:nvPicPr>
          <p:cNvPr id="9" name="Inhaltsplatzhalter 4" descr="Gruppe von Personen Silhouette">
            <a:extLst>
              <a:ext uri="{FF2B5EF4-FFF2-40B4-BE49-F238E27FC236}">
                <a16:creationId xmlns:a16="http://schemas.microsoft.com/office/drawing/2014/main" id="{EEC1CDBC-9916-98AB-7C79-4E2518BC0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691" y="4519812"/>
            <a:ext cx="595416" cy="595416"/>
          </a:xfrm>
          <a:prstGeom prst="rect">
            <a:avLst/>
          </a:prstGeom>
        </p:spPr>
      </p:pic>
      <p:pic>
        <p:nvPicPr>
          <p:cNvPr id="10" name="Inhaltsplatzhalter 4" descr="Gruppe von Personen Silhouette">
            <a:extLst>
              <a:ext uri="{FF2B5EF4-FFF2-40B4-BE49-F238E27FC236}">
                <a16:creationId xmlns:a16="http://schemas.microsoft.com/office/drawing/2014/main" id="{14F4DB8A-4CF8-DA33-5C45-17E1279A2F6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49558"/>
          <a:stretch/>
        </p:blipFill>
        <p:spPr>
          <a:xfrm>
            <a:off x="994644" y="4278966"/>
            <a:ext cx="595415" cy="300341"/>
          </a:xfrm>
          <a:prstGeom prst="rect">
            <a:avLst/>
          </a:prstGeom>
        </p:spPr>
      </p:pic>
      <p:sp>
        <p:nvSpPr>
          <p:cNvPr id="14" name="Inhaltsplatzhalter 2">
            <a:extLst>
              <a:ext uri="{FF2B5EF4-FFF2-40B4-BE49-F238E27FC236}">
                <a16:creationId xmlns:a16="http://schemas.microsoft.com/office/drawing/2014/main" id="{887DAAE3-BE50-8854-2732-5F9AA4577C26}"/>
              </a:ext>
            </a:extLst>
          </p:cNvPr>
          <p:cNvSpPr txBox="1">
            <a:spLocks/>
          </p:cNvSpPr>
          <p:nvPr/>
        </p:nvSpPr>
        <p:spPr>
          <a:xfrm>
            <a:off x="1614912" y="1628829"/>
            <a:ext cx="10767646" cy="448532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Courier New" panose="02070309020205020404" pitchFamily="49" charset="0"/>
              <a:buChar char="o"/>
            </a:pPr>
            <a:r>
              <a:rPr lang="de-DE" dirty="0"/>
              <a:t> Wärmeleistung pro Person etwa 100Wh</a:t>
            </a:r>
            <a:br>
              <a:rPr lang="de-DE" dirty="0"/>
            </a:br>
            <a:r>
              <a:rPr lang="de-DE" dirty="0"/>
              <a:t> </a:t>
            </a:r>
            <a:r>
              <a:rPr lang="de-DE" dirty="0">
                <a:sym typeface="Wingdings" pitchFamily="2" charset="2"/>
              </a:rPr>
              <a:t> </a:t>
            </a:r>
            <a:r>
              <a:rPr lang="de-DE" dirty="0"/>
              <a:t>Fenster schließen, wenn Raum leer </a:t>
            </a:r>
          </a:p>
          <a:p>
            <a:pPr>
              <a:lnSpc>
                <a:spcPct val="150000"/>
              </a:lnSpc>
              <a:buFont typeface="Courier New" panose="02070309020205020404" pitchFamily="49" charset="0"/>
              <a:buChar char="o"/>
            </a:pPr>
            <a:r>
              <a:rPr lang="de-DE" dirty="0"/>
              <a:t> Pro Mensch etwa 30.000 - 40.000 ppm/Atemzug</a:t>
            </a:r>
            <a:br>
              <a:rPr lang="de-DE" dirty="0"/>
            </a:br>
            <a:r>
              <a:rPr lang="de-DE" dirty="0"/>
              <a:t> </a:t>
            </a:r>
            <a:r>
              <a:rPr lang="de-DE" dirty="0">
                <a:sym typeface="Wingdings" pitchFamily="2" charset="2"/>
              </a:rPr>
              <a:t> viele Menschen Luft schnell verbraucht</a:t>
            </a:r>
            <a:endParaRPr lang="de-DE" dirty="0"/>
          </a:p>
          <a:p>
            <a:pPr>
              <a:lnSpc>
                <a:spcPct val="150000"/>
              </a:lnSpc>
              <a:buFont typeface="Courier New" panose="02070309020205020404" pitchFamily="49" charset="0"/>
              <a:buChar char="o"/>
            </a:pPr>
            <a:r>
              <a:rPr lang="de-DE" dirty="0"/>
              <a:t> Mehr Haushalte ergeben mehr Infektionsherde</a:t>
            </a:r>
            <a:br>
              <a:rPr lang="de-DE" dirty="0"/>
            </a:br>
            <a:r>
              <a:rPr lang="de-DE" dirty="0"/>
              <a:t> </a:t>
            </a:r>
            <a:r>
              <a:rPr lang="de-DE" dirty="0">
                <a:sym typeface="Wingdings" pitchFamily="2" charset="2"/>
              </a:rPr>
              <a:t> #</a:t>
            </a:r>
            <a:r>
              <a:rPr lang="de-DE" dirty="0" err="1">
                <a:sym typeface="Wingdings" pitchFamily="2" charset="2"/>
              </a:rPr>
              <a:t>SaubereLuft</a:t>
            </a:r>
            <a:r>
              <a:rPr lang="de-DE" dirty="0">
                <a:sym typeface="Wingdings" pitchFamily="2" charset="2"/>
              </a:rPr>
              <a:t> besonders wichtig</a:t>
            </a:r>
            <a:endParaRPr lang="de-DE" dirty="0"/>
          </a:p>
        </p:txBody>
      </p:sp>
      <p:pic>
        <p:nvPicPr>
          <p:cNvPr id="17" name="Grafik 16" descr="Ein Bild, das Text, Screenshot, Reihe, Diagramm enthält.&#10;&#10;Automatisch generierte Beschreibung">
            <a:extLst>
              <a:ext uri="{FF2B5EF4-FFF2-40B4-BE49-F238E27FC236}">
                <a16:creationId xmlns:a16="http://schemas.microsoft.com/office/drawing/2014/main" id="{2440CEE5-7A46-D3B1-8323-2150BCB856F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543110" y="103676"/>
            <a:ext cx="3472678" cy="2389005"/>
          </a:xfrm>
          <a:prstGeom prst="rect">
            <a:avLst/>
          </a:prstGeom>
        </p:spPr>
      </p:pic>
      <p:sp>
        <p:nvSpPr>
          <p:cNvPr id="19" name="Textfeld 18">
            <a:extLst>
              <a:ext uri="{FF2B5EF4-FFF2-40B4-BE49-F238E27FC236}">
                <a16:creationId xmlns:a16="http://schemas.microsoft.com/office/drawing/2014/main" id="{2F2E0969-6F12-596A-B511-991850C60A13}"/>
              </a:ext>
            </a:extLst>
          </p:cNvPr>
          <p:cNvSpPr txBox="1"/>
          <p:nvPr/>
        </p:nvSpPr>
        <p:spPr>
          <a:xfrm>
            <a:off x="8489839" y="2582882"/>
            <a:ext cx="6355080" cy="261610"/>
          </a:xfrm>
          <a:prstGeom prst="rect">
            <a:avLst/>
          </a:prstGeom>
          <a:noFill/>
        </p:spPr>
        <p:txBody>
          <a:bodyPr wrap="square">
            <a:spAutoFit/>
          </a:bodyPr>
          <a:lstStyle/>
          <a:p>
            <a:r>
              <a:rPr lang="de-AT" sz="1100" dirty="0">
                <a:solidFill>
                  <a:schemeClr val="bg1"/>
                </a:solidFill>
                <a:latin typeface="Lato" panose="020F0502020204030203" pitchFamily="34" charset="0"/>
              </a:rPr>
              <a:t>Quelle: https://</a:t>
            </a:r>
            <a:r>
              <a:rPr lang="de-AT" sz="1100" dirty="0" err="1">
                <a:solidFill>
                  <a:schemeClr val="bg1"/>
                </a:solidFill>
                <a:latin typeface="Lato" panose="020F0502020204030203" pitchFamily="34" charset="0"/>
              </a:rPr>
              <a:t>cse-nadler.de</a:t>
            </a:r>
            <a:r>
              <a:rPr lang="de-AT" sz="1100" dirty="0">
                <a:solidFill>
                  <a:schemeClr val="bg1"/>
                </a:solidFill>
                <a:latin typeface="Lato" panose="020F0502020204030203" pitchFamily="34" charset="0"/>
              </a:rPr>
              <a:t>/</a:t>
            </a:r>
            <a:r>
              <a:rPr lang="de-AT" sz="1100" dirty="0" err="1">
                <a:solidFill>
                  <a:schemeClr val="bg1"/>
                </a:solidFill>
                <a:latin typeface="Lato" panose="020F0502020204030203" pitchFamily="34" charset="0"/>
              </a:rPr>
              <a:t>Personenwaerme.pdf</a:t>
            </a:r>
            <a:endParaRPr lang="de-AT" sz="1100" dirty="0">
              <a:solidFill>
                <a:schemeClr val="bg1"/>
              </a:solidFill>
              <a:latin typeface="Lato" panose="020F0502020204030203" pitchFamily="34" charset="0"/>
            </a:endParaRPr>
          </a:p>
        </p:txBody>
      </p:sp>
    </p:spTree>
    <p:extLst>
      <p:ext uri="{BB962C8B-B14F-4D97-AF65-F5344CB8AC3E}">
        <p14:creationId xmlns:p14="http://schemas.microsoft.com/office/powerpoint/2010/main" val="341372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282E58F-73DE-3A11-8186-1921B04D802A}"/>
              </a:ext>
            </a:extLst>
          </p:cNvPr>
          <p:cNvSpPr txBox="1"/>
          <p:nvPr/>
        </p:nvSpPr>
        <p:spPr>
          <a:xfrm>
            <a:off x="13138" y="6511158"/>
            <a:ext cx="12178862" cy="307777"/>
          </a:xfrm>
          <a:prstGeom prst="rect">
            <a:avLst/>
          </a:prstGeom>
          <a:noFill/>
        </p:spPr>
        <p:txBody>
          <a:bodyPr wrap="square">
            <a:spAutoFit/>
          </a:bodyPr>
          <a:lstStyle/>
          <a:p>
            <a:r>
              <a:rPr lang="de-DE" sz="1400" dirty="0">
                <a:solidFill>
                  <a:schemeClr val="bg1"/>
                </a:solidFill>
                <a:latin typeface="Lato" panose="020F0502020204030203" pitchFamily="34" charset="0"/>
              </a:rPr>
              <a:t>https://</a:t>
            </a:r>
            <a:r>
              <a:rPr lang="de-DE" sz="1400" dirty="0" err="1">
                <a:solidFill>
                  <a:schemeClr val="bg1"/>
                </a:solidFill>
                <a:latin typeface="Lato" panose="020F0502020204030203" pitchFamily="34" charset="0"/>
              </a:rPr>
              <a:t>elpais.com</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especiales</a:t>
            </a:r>
            <a:r>
              <a:rPr lang="de-DE" sz="1400" dirty="0">
                <a:solidFill>
                  <a:schemeClr val="bg1"/>
                </a:solidFill>
                <a:latin typeface="Lato" panose="020F0502020204030203" pitchFamily="34" charset="0"/>
              </a:rPr>
              <a:t>/coronavirus-covid-19/</a:t>
            </a:r>
            <a:r>
              <a:rPr lang="de-DE" sz="1400" dirty="0" err="1">
                <a:solidFill>
                  <a:schemeClr val="bg1"/>
                </a:solidFill>
                <a:latin typeface="Lato" panose="020F0502020204030203" pitchFamily="34" charset="0"/>
              </a:rPr>
              <a:t>how</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to</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avoid</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the</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infection</a:t>
            </a:r>
            <a:r>
              <a:rPr lang="de-DE" sz="1400" dirty="0">
                <a:solidFill>
                  <a:schemeClr val="bg1"/>
                </a:solidFill>
                <a:latin typeface="Lato" panose="020F0502020204030203" pitchFamily="34" charset="0"/>
              </a:rPr>
              <a:t>-in-indoor-</a:t>
            </a:r>
            <a:r>
              <a:rPr lang="de-DE" sz="1400" dirty="0" err="1">
                <a:solidFill>
                  <a:schemeClr val="bg1"/>
                </a:solidFill>
                <a:latin typeface="Lato" panose="020F0502020204030203" pitchFamily="34" charset="0"/>
              </a:rPr>
              <a:t>spaces</a:t>
            </a:r>
            <a:r>
              <a:rPr lang="de-DE" sz="1400" dirty="0">
                <a:solidFill>
                  <a:schemeClr val="bg1"/>
                </a:solidFill>
                <a:latin typeface="Lato" panose="020F0502020204030203" pitchFamily="34" charset="0"/>
              </a:rPr>
              <a:t>/</a:t>
            </a:r>
          </a:p>
        </p:txBody>
      </p:sp>
      <p:grpSp>
        <p:nvGrpSpPr>
          <p:cNvPr id="24" name="Gruppieren 23">
            <a:extLst>
              <a:ext uri="{FF2B5EF4-FFF2-40B4-BE49-F238E27FC236}">
                <a16:creationId xmlns:a16="http://schemas.microsoft.com/office/drawing/2014/main" id="{9529CD56-615C-51EE-7994-1B1816107478}"/>
              </a:ext>
            </a:extLst>
          </p:cNvPr>
          <p:cNvGrpSpPr/>
          <p:nvPr/>
        </p:nvGrpSpPr>
        <p:grpSpPr>
          <a:xfrm>
            <a:off x="188696" y="1609566"/>
            <a:ext cx="7363623" cy="4982714"/>
            <a:chOff x="6051067" y="637775"/>
            <a:chExt cx="5986941" cy="3989674"/>
          </a:xfrm>
        </p:grpSpPr>
        <p:pic>
          <p:nvPicPr>
            <p:cNvPr id="16" name="Grafik 15">
              <a:extLst>
                <a:ext uri="{FF2B5EF4-FFF2-40B4-BE49-F238E27FC236}">
                  <a16:creationId xmlns:a16="http://schemas.microsoft.com/office/drawing/2014/main" id="{06C13EFD-23BB-5821-2D6A-BBC6586D6A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51067" y="637775"/>
              <a:ext cx="5986941" cy="3989674"/>
            </a:xfrm>
            <a:prstGeom prst="rect">
              <a:avLst/>
            </a:prstGeom>
          </p:spPr>
        </p:pic>
        <p:pic>
          <p:nvPicPr>
            <p:cNvPr id="17" name="Grafik 16">
              <a:extLst>
                <a:ext uri="{FF2B5EF4-FFF2-40B4-BE49-F238E27FC236}">
                  <a16:creationId xmlns:a16="http://schemas.microsoft.com/office/drawing/2014/main" id="{7C8ED665-C505-695B-CB37-FAC4F2DEB02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140941" y="637775"/>
              <a:ext cx="653143" cy="191589"/>
            </a:xfrm>
            <a:prstGeom prst="rect">
              <a:avLst/>
            </a:prstGeom>
          </p:spPr>
        </p:pic>
      </p:grpSp>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2014330" y="265720"/>
            <a:ext cx="9894768" cy="1325563"/>
          </a:xfrm>
        </p:spPr>
        <p:txBody>
          <a:bodyPr>
            <a:normAutofit fontScale="90000"/>
          </a:bodyPr>
          <a:lstStyle/>
          <a:p>
            <a:r>
              <a:rPr lang="de-DE" dirty="0"/>
              <a:t>Ergebnis in Klassenräumen o.Ä.: </a:t>
            </a:r>
            <a:br>
              <a:rPr lang="de-DE" dirty="0"/>
            </a:br>
            <a:r>
              <a:rPr lang="de-DE" dirty="0"/>
              <a:t>Stoßlüftung – nicht ausreichend!</a:t>
            </a:r>
          </a:p>
        </p:txBody>
      </p:sp>
      <p:sp>
        <p:nvSpPr>
          <p:cNvPr id="27" name="Abgerundetes Rechteck 26">
            <a:extLst>
              <a:ext uri="{FF2B5EF4-FFF2-40B4-BE49-F238E27FC236}">
                <a16:creationId xmlns:a16="http://schemas.microsoft.com/office/drawing/2014/main" id="{B2A30CDF-A550-4EE6-ACA2-76F0E2322C3B}"/>
              </a:ext>
            </a:extLst>
          </p:cNvPr>
          <p:cNvSpPr/>
          <p:nvPr/>
        </p:nvSpPr>
        <p:spPr>
          <a:xfrm>
            <a:off x="7727877" y="1729204"/>
            <a:ext cx="4275427" cy="4574506"/>
          </a:xfrm>
          <a:prstGeom prst="roundRect">
            <a:avLst/>
          </a:prstGeom>
          <a:solidFill>
            <a:srgbClr val="5197BE"/>
          </a:solidFill>
          <a:ln w="44450">
            <a:solidFill>
              <a:schemeClr val="bg1"/>
            </a:solidFill>
          </a:ln>
        </p:spPr>
        <p:txBody>
          <a:bodyPr wrap="none" lIns="36000" tIns="45720" rIns="36000" bIns="45720">
            <a:noAutofit/>
          </a:bodyPr>
          <a:lstStyle/>
          <a:p>
            <a:r>
              <a:rPr lang="de-AT" sz="3200" u="sng" spc="50" dirty="0">
                <a:ln w="9525" cmpd="sng">
                  <a:noFill/>
                  <a:prstDash val="solid"/>
                </a:ln>
                <a:solidFill>
                  <a:srgbClr val="70AD47">
                    <a:tint val="1000"/>
                  </a:srgbClr>
                </a:solidFill>
                <a:effectLst/>
                <a:latin typeface="Lato" panose="020F0502020204030203" pitchFamily="34" charset="0"/>
              </a:rPr>
              <a:t>Erst CO</a:t>
            </a:r>
            <a:r>
              <a:rPr lang="de-AT" sz="3200" spc="50" baseline="-25000" dirty="0">
                <a:ln w="9525" cmpd="sng">
                  <a:noFill/>
                  <a:prstDash val="solid"/>
                </a:ln>
                <a:solidFill>
                  <a:srgbClr val="70AD47">
                    <a:tint val="1000"/>
                  </a:srgbClr>
                </a:solidFill>
                <a:latin typeface="Lato" panose="020F0502020204030203" pitchFamily="34" charset="0"/>
              </a:rPr>
              <a:t>2</a:t>
            </a:r>
            <a:r>
              <a:rPr lang="de-AT" sz="3200" u="sng" spc="50" dirty="0">
                <a:ln w="9525" cmpd="sng">
                  <a:noFill/>
                  <a:prstDash val="solid"/>
                </a:ln>
                <a:solidFill>
                  <a:srgbClr val="70AD47">
                    <a:tint val="1000"/>
                  </a:srgbClr>
                </a:solidFill>
                <a:latin typeface="Lato" panose="020F0502020204030203" pitchFamily="34" charset="0"/>
              </a:rPr>
              <a:t>-Messung </a:t>
            </a:r>
          </a:p>
          <a:p>
            <a:r>
              <a:rPr lang="de-AT" sz="3200" u="sng" spc="50" dirty="0">
                <a:ln w="9525" cmpd="sng">
                  <a:noFill/>
                  <a:prstDash val="solid"/>
                </a:ln>
                <a:solidFill>
                  <a:srgbClr val="70AD47">
                    <a:tint val="1000"/>
                  </a:srgbClr>
                </a:solidFill>
                <a:latin typeface="Lato" panose="020F0502020204030203" pitchFamily="34" charset="0"/>
              </a:rPr>
              <a:t>zeigt Problematik:</a:t>
            </a:r>
          </a:p>
          <a:p>
            <a:endParaRPr lang="de-AT" sz="3200" u="sng"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latin typeface="Lato" panose="020F0502020204030203" pitchFamily="34" charset="0"/>
              </a:rPr>
              <a:t>Stoßlüftung ist </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Räumen mit mehr </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Menschen nicht</a:t>
            </a:r>
            <a:br>
              <a:rPr lang="de-AT" sz="3200" spc="50" dirty="0">
                <a:ln w="9525" cmpd="sng">
                  <a:noFill/>
                  <a:prstDash val="solid"/>
                </a:ln>
                <a:solidFill>
                  <a:srgbClr val="70AD47">
                    <a:tint val="1000"/>
                  </a:srgbClr>
                </a:solidFill>
                <a:latin typeface="Lato" panose="020F0502020204030203" pitchFamily="34" charset="0"/>
              </a:rPr>
            </a:br>
            <a:r>
              <a:rPr lang="de-AT" sz="3200" spc="50" dirty="0">
                <a:ln w="9525" cmpd="sng">
                  <a:noFill/>
                  <a:prstDash val="solid"/>
                </a:ln>
                <a:solidFill>
                  <a:srgbClr val="70AD47">
                    <a:tint val="1000"/>
                  </a:srgbClr>
                </a:solidFill>
                <a:latin typeface="Lato" panose="020F0502020204030203" pitchFamily="34" charset="0"/>
              </a:rPr>
              <a:t>ausreichend!</a:t>
            </a:r>
          </a:p>
          <a:p>
            <a:endParaRPr lang="de-AT" sz="3200" spc="50" dirty="0">
              <a:ln w="9525" cmpd="sng">
                <a:noFill/>
                <a:prstDash val="solid"/>
              </a:ln>
              <a:solidFill>
                <a:srgbClr val="70AD47">
                  <a:tint val="1000"/>
                </a:srgbClr>
              </a:solidFill>
              <a:effectLst/>
              <a:latin typeface="Lato" panose="020F0502020204030203" pitchFamily="34" charset="0"/>
            </a:endParaRPr>
          </a:p>
          <a:p>
            <a:br>
              <a:rPr lang="de-AT" sz="3200" spc="50" dirty="0">
                <a:ln w="9525" cmpd="sng">
                  <a:noFill/>
                  <a:prstDash val="solid"/>
                </a:ln>
                <a:solidFill>
                  <a:srgbClr val="70AD47">
                    <a:tint val="1000"/>
                  </a:srgbClr>
                </a:solidFill>
                <a:effectLst/>
                <a:latin typeface="Lato" panose="020F0502020204030203" pitchFamily="34" charset="0"/>
              </a:rPr>
            </a:br>
            <a:endParaRPr lang="de-AT" sz="3200" spc="50" dirty="0">
              <a:ln w="9525" cmpd="sng">
                <a:noFill/>
                <a:prstDash val="solid"/>
              </a:ln>
              <a:solidFill>
                <a:srgbClr val="70AD47">
                  <a:tint val="1000"/>
                </a:srgbClr>
              </a:solidFill>
              <a:effectLst/>
              <a:latin typeface="Lato" panose="020F0502020204030203" pitchFamily="34" charset="0"/>
            </a:endParaRPr>
          </a:p>
          <a:p>
            <a:endParaRPr lang="de-AT" sz="32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 </a:t>
            </a: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2" name="Grafik 1" descr="Ein Bild, das Text, Schrift, Screenshot, Typografie enthält.&#10;&#10;Automatisch generierte Beschreibung">
            <a:extLst>
              <a:ext uri="{FF2B5EF4-FFF2-40B4-BE49-F238E27FC236}">
                <a16:creationId xmlns:a16="http://schemas.microsoft.com/office/drawing/2014/main" id="{75C0435F-7494-F6FF-CF4A-763BD872244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2626" y="317475"/>
            <a:ext cx="1676693" cy="1222051"/>
          </a:xfrm>
          <a:prstGeom prst="rect">
            <a:avLst/>
          </a:prstGeom>
          <a:ln w="28575">
            <a:solidFill>
              <a:schemeClr val="bg1"/>
            </a:solidFill>
          </a:ln>
        </p:spPr>
      </p:pic>
    </p:spTree>
    <p:extLst>
      <p:ext uri="{BB962C8B-B14F-4D97-AF65-F5344CB8AC3E}">
        <p14:creationId xmlns:p14="http://schemas.microsoft.com/office/powerpoint/2010/main" val="1580248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282E58F-73DE-3A11-8186-1921B04D802A}"/>
              </a:ext>
            </a:extLst>
          </p:cNvPr>
          <p:cNvSpPr txBox="1"/>
          <p:nvPr/>
        </p:nvSpPr>
        <p:spPr>
          <a:xfrm>
            <a:off x="13138" y="6511158"/>
            <a:ext cx="12178862" cy="307777"/>
          </a:xfrm>
          <a:prstGeom prst="rect">
            <a:avLst/>
          </a:prstGeom>
          <a:noFill/>
        </p:spPr>
        <p:txBody>
          <a:bodyPr wrap="square">
            <a:spAutoFit/>
          </a:bodyPr>
          <a:lstStyle/>
          <a:p>
            <a:r>
              <a:rPr lang="de-DE" sz="1400" dirty="0">
                <a:solidFill>
                  <a:schemeClr val="bg1"/>
                </a:solidFill>
                <a:latin typeface="Lato" panose="020F0502020204030203" pitchFamily="34" charset="0"/>
              </a:rPr>
              <a:t>https://</a:t>
            </a:r>
            <a:r>
              <a:rPr lang="de-DE" sz="1400" dirty="0" err="1">
                <a:solidFill>
                  <a:schemeClr val="bg1"/>
                </a:solidFill>
                <a:latin typeface="Lato" panose="020F0502020204030203" pitchFamily="34" charset="0"/>
              </a:rPr>
              <a:t>elpais.com</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especiales</a:t>
            </a:r>
            <a:r>
              <a:rPr lang="de-DE" sz="1400" dirty="0">
                <a:solidFill>
                  <a:schemeClr val="bg1"/>
                </a:solidFill>
                <a:latin typeface="Lato" panose="020F0502020204030203" pitchFamily="34" charset="0"/>
              </a:rPr>
              <a:t>/coronavirus-covid-19/</a:t>
            </a:r>
            <a:r>
              <a:rPr lang="de-DE" sz="1400" dirty="0" err="1">
                <a:solidFill>
                  <a:schemeClr val="bg1"/>
                </a:solidFill>
                <a:latin typeface="Lato" panose="020F0502020204030203" pitchFamily="34" charset="0"/>
              </a:rPr>
              <a:t>how</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to</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avoid</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the</a:t>
            </a:r>
            <a:r>
              <a:rPr lang="de-DE" sz="1400" dirty="0">
                <a:solidFill>
                  <a:schemeClr val="bg1"/>
                </a:solidFill>
                <a:latin typeface="Lato" panose="020F0502020204030203" pitchFamily="34" charset="0"/>
              </a:rPr>
              <a:t>-</a:t>
            </a:r>
            <a:r>
              <a:rPr lang="de-DE" sz="1400" dirty="0" err="1">
                <a:solidFill>
                  <a:schemeClr val="bg1"/>
                </a:solidFill>
                <a:latin typeface="Lato" panose="020F0502020204030203" pitchFamily="34" charset="0"/>
              </a:rPr>
              <a:t>infection</a:t>
            </a:r>
            <a:r>
              <a:rPr lang="de-DE" sz="1400" dirty="0">
                <a:solidFill>
                  <a:schemeClr val="bg1"/>
                </a:solidFill>
                <a:latin typeface="Lato" panose="020F0502020204030203" pitchFamily="34" charset="0"/>
              </a:rPr>
              <a:t>-in-indoor-</a:t>
            </a:r>
            <a:r>
              <a:rPr lang="de-DE" sz="1400" dirty="0" err="1">
                <a:solidFill>
                  <a:schemeClr val="bg1"/>
                </a:solidFill>
                <a:latin typeface="Lato" panose="020F0502020204030203" pitchFamily="34" charset="0"/>
              </a:rPr>
              <a:t>spaces</a:t>
            </a:r>
            <a:r>
              <a:rPr lang="de-DE" sz="1400" dirty="0">
                <a:solidFill>
                  <a:schemeClr val="bg1"/>
                </a:solidFill>
                <a:latin typeface="Lato" panose="020F0502020204030203" pitchFamily="34" charset="0"/>
              </a:rPr>
              <a:t>/</a:t>
            </a:r>
          </a:p>
        </p:txBody>
      </p:sp>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2014329" y="299917"/>
            <a:ext cx="9431435" cy="1325563"/>
          </a:xfrm>
        </p:spPr>
        <p:txBody>
          <a:bodyPr>
            <a:normAutofit fontScale="90000"/>
          </a:bodyPr>
          <a:lstStyle/>
          <a:p>
            <a:r>
              <a:rPr lang="de-DE" dirty="0"/>
              <a:t>Kipplüftung:</a:t>
            </a:r>
            <a:br>
              <a:rPr lang="de-DE" dirty="0"/>
            </a:br>
            <a:r>
              <a:rPr lang="de-DE" dirty="0"/>
              <a:t>erstaunlich nachhaltig</a:t>
            </a:r>
          </a:p>
        </p:txBody>
      </p:sp>
      <p:sp>
        <p:nvSpPr>
          <p:cNvPr id="4" name="Abgerundetes Rechteck 3">
            <a:extLst>
              <a:ext uri="{FF2B5EF4-FFF2-40B4-BE49-F238E27FC236}">
                <a16:creationId xmlns:a16="http://schemas.microsoft.com/office/drawing/2014/main" id="{F21F82AD-AADD-3B6B-A2BC-D12B299B6132}"/>
              </a:ext>
            </a:extLst>
          </p:cNvPr>
          <p:cNvSpPr/>
          <p:nvPr/>
        </p:nvSpPr>
        <p:spPr>
          <a:xfrm>
            <a:off x="5670694" y="1832973"/>
            <a:ext cx="6334149" cy="4574506"/>
          </a:xfrm>
          <a:prstGeom prst="roundRect">
            <a:avLst/>
          </a:prstGeom>
          <a:solidFill>
            <a:srgbClr val="5197BE"/>
          </a:solidFill>
          <a:ln w="44450">
            <a:solidFill>
              <a:schemeClr val="bg1"/>
            </a:solidFill>
          </a:ln>
        </p:spPr>
        <p:txBody>
          <a:bodyPr wrap="none" lIns="36000" tIns="45720" rIns="36000" bIns="45720">
            <a:noAutofit/>
          </a:bodyPr>
          <a:lstStyle/>
          <a:p>
            <a:r>
              <a:rPr lang="de-AT" sz="3200" u="sng" spc="50" dirty="0">
                <a:ln w="9525" cmpd="sng">
                  <a:noFill/>
                  <a:prstDash val="solid"/>
                </a:ln>
                <a:solidFill>
                  <a:srgbClr val="70AD47">
                    <a:tint val="1000"/>
                  </a:srgbClr>
                </a:solidFill>
                <a:effectLst/>
                <a:latin typeface="Lato" panose="020F0502020204030203" pitchFamily="34" charset="0"/>
              </a:rPr>
              <a:t>Kipplüftung</a:t>
            </a:r>
            <a:br>
              <a:rPr lang="de-AT" sz="3200" spc="50" dirty="0">
                <a:ln w="9525" cmpd="sng">
                  <a:noFill/>
                  <a:prstDash val="solid"/>
                </a:ln>
                <a:solidFill>
                  <a:srgbClr val="70AD47">
                    <a:tint val="1000"/>
                  </a:srgbClr>
                </a:solidFill>
                <a:effectLst/>
                <a:latin typeface="Lato" panose="020F0502020204030203" pitchFamily="34" charset="0"/>
              </a:rPr>
            </a:br>
            <a:endParaRPr lang="de-AT" sz="32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Ist in Klassen energieeffizient &amp;</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hilfreich: Messungen in Schulen </a:t>
            </a:r>
          </a:p>
          <a:p>
            <a:r>
              <a:rPr lang="de-AT" sz="3200" spc="50" dirty="0">
                <a:ln w="9525" cmpd="sng">
                  <a:noFill/>
                  <a:prstDash val="solid"/>
                </a:ln>
                <a:solidFill>
                  <a:srgbClr val="70AD47">
                    <a:tint val="1000"/>
                  </a:srgbClr>
                </a:solidFill>
                <a:effectLst/>
                <a:latin typeface="Lato" panose="020F0502020204030203" pitchFamily="34" charset="0"/>
              </a:rPr>
              <a:t>zeigten, dass nur konstante </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Belüftung (natürlich oder </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mechanisch) die Luftqualität </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gut hielten.</a:t>
            </a:r>
          </a:p>
        </p:txBody>
      </p:sp>
      <p:pic>
        <p:nvPicPr>
          <p:cNvPr id="8" name="Grafik 7" descr="Ein Bild, das Text, Diagramm, Screenshot, Reihe enthält.&#10;&#10;Automatisch generierte Beschreibung">
            <a:extLst>
              <a:ext uri="{FF2B5EF4-FFF2-40B4-BE49-F238E27FC236}">
                <a16:creationId xmlns:a16="http://schemas.microsoft.com/office/drawing/2014/main" id="{62E377FC-E7F2-C12F-23C3-DFA5E36CB8D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7157" y="1856801"/>
            <a:ext cx="5416629" cy="4423036"/>
          </a:xfrm>
          <a:prstGeom prst="rect">
            <a:avLst/>
          </a:prstGeom>
        </p:spPr>
      </p:pic>
      <p:pic>
        <p:nvPicPr>
          <p:cNvPr id="2" name="Grafik 1" descr="Ein Bild, das Text, Diagramm, Screenshot, Reihe enthält.&#10;&#10;Automatisch generierte Beschreibung">
            <a:extLst>
              <a:ext uri="{FF2B5EF4-FFF2-40B4-BE49-F238E27FC236}">
                <a16:creationId xmlns:a16="http://schemas.microsoft.com/office/drawing/2014/main" id="{1E40B11F-2E69-4C15-0403-21B3FE41FF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2547"/>
          <a:stretch/>
        </p:blipFill>
        <p:spPr>
          <a:xfrm>
            <a:off x="8809616" y="-125718"/>
            <a:ext cx="3195228" cy="2736395"/>
          </a:xfrm>
          <a:prstGeom prst="rect">
            <a:avLst/>
          </a:prstGeom>
        </p:spPr>
      </p:pic>
      <p:sp>
        <p:nvSpPr>
          <p:cNvPr id="5" name="Textfeld 4">
            <a:extLst>
              <a:ext uri="{FF2B5EF4-FFF2-40B4-BE49-F238E27FC236}">
                <a16:creationId xmlns:a16="http://schemas.microsoft.com/office/drawing/2014/main" id="{683CD4CE-8000-5F52-CD5B-AA7F3B644AF7}"/>
              </a:ext>
            </a:extLst>
          </p:cNvPr>
          <p:cNvSpPr txBox="1"/>
          <p:nvPr/>
        </p:nvSpPr>
        <p:spPr>
          <a:xfrm>
            <a:off x="5032378" y="4724400"/>
            <a:ext cx="638316" cy="292388"/>
          </a:xfrm>
          <a:prstGeom prst="rect">
            <a:avLst/>
          </a:prstGeom>
          <a:noFill/>
        </p:spPr>
        <p:txBody>
          <a:bodyPr wrap="none" rtlCol="0">
            <a:spAutoFit/>
          </a:bodyPr>
          <a:lstStyle/>
          <a:p>
            <a:r>
              <a:rPr lang="de-DE" sz="1300" dirty="0">
                <a:solidFill>
                  <a:srgbClr val="FE4E46"/>
                </a:solidFill>
                <a:latin typeface="Lato" panose="020F0502020204030203" pitchFamily="34" charset="0"/>
              </a:rPr>
              <a:t>Risiko</a:t>
            </a:r>
          </a:p>
        </p:txBody>
      </p:sp>
      <p:pic>
        <p:nvPicPr>
          <p:cNvPr id="9" name="Grafik 8" descr="Ein Bild, das Text, Schrift, Screenshot, Typografie enthält.&#10;&#10;Automatisch generierte Beschreibung">
            <a:extLst>
              <a:ext uri="{FF2B5EF4-FFF2-40B4-BE49-F238E27FC236}">
                <a16:creationId xmlns:a16="http://schemas.microsoft.com/office/drawing/2014/main" id="{382A76D6-1FB7-A2C4-F1D9-DD9C9251F52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32626" y="317475"/>
            <a:ext cx="1676693" cy="1222051"/>
          </a:xfrm>
          <a:prstGeom prst="rect">
            <a:avLst/>
          </a:prstGeom>
          <a:ln w="28575">
            <a:solidFill>
              <a:schemeClr val="bg1"/>
            </a:solidFill>
          </a:ln>
        </p:spPr>
      </p:pic>
    </p:spTree>
    <p:extLst>
      <p:ext uri="{BB962C8B-B14F-4D97-AF65-F5344CB8AC3E}">
        <p14:creationId xmlns:p14="http://schemas.microsoft.com/office/powerpoint/2010/main" val="217583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1437860" y="355577"/>
            <a:ext cx="10754140" cy="1325563"/>
          </a:xfrm>
        </p:spPr>
        <p:txBody>
          <a:bodyPr>
            <a:normAutofit fontScale="90000"/>
          </a:bodyPr>
          <a:lstStyle/>
          <a:p>
            <a:r>
              <a:rPr lang="de-DE" dirty="0"/>
              <a:t>HEPA-Reiniger: Eine weitere „Schutzschicht"</a:t>
            </a:r>
          </a:p>
        </p:txBody>
      </p:sp>
      <p:sp>
        <p:nvSpPr>
          <p:cNvPr id="27" name="Abgerundetes Rechteck 26">
            <a:extLst>
              <a:ext uri="{FF2B5EF4-FFF2-40B4-BE49-F238E27FC236}">
                <a16:creationId xmlns:a16="http://schemas.microsoft.com/office/drawing/2014/main" id="{B2A30CDF-A550-4EE6-ACA2-76F0E2322C3B}"/>
              </a:ext>
            </a:extLst>
          </p:cNvPr>
          <p:cNvSpPr/>
          <p:nvPr/>
        </p:nvSpPr>
        <p:spPr>
          <a:xfrm>
            <a:off x="388697" y="1892386"/>
            <a:ext cx="7155103" cy="4407526"/>
          </a:xfrm>
          <a:prstGeom prst="roundRect">
            <a:avLst/>
          </a:prstGeom>
          <a:solidFill>
            <a:srgbClr val="5197BE"/>
          </a:solidFill>
          <a:ln w="44450">
            <a:solidFill>
              <a:schemeClr val="bg1"/>
            </a:solidFill>
          </a:ln>
        </p:spPr>
        <p:txBody>
          <a:bodyPr wrap="none" lIns="36000" tIns="45720" rIns="36000" bIns="45720">
            <a:noAutofit/>
          </a:bodyPr>
          <a:lstStyle/>
          <a:p>
            <a:r>
              <a:rPr lang="de-AT" sz="3200" u="sng" spc="50" dirty="0">
                <a:ln w="9525" cmpd="sng">
                  <a:noFill/>
                  <a:prstDash val="solid"/>
                </a:ln>
                <a:solidFill>
                  <a:srgbClr val="70AD47">
                    <a:tint val="1000"/>
                  </a:srgbClr>
                </a:solidFill>
                <a:effectLst/>
                <a:latin typeface="Lato" panose="020F0502020204030203" pitchFamily="34" charset="0"/>
              </a:rPr>
              <a:t>HEPA-Luftreiniger</a:t>
            </a:r>
            <a:br>
              <a:rPr lang="de-AT" sz="3200" u="sng" spc="50" dirty="0">
                <a:ln w="9525" cmpd="sng">
                  <a:noFill/>
                  <a:prstDash val="solid"/>
                </a:ln>
                <a:solidFill>
                  <a:srgbClr val="70AD47">
                    <a:tint val="1000"/>
                  </a:srgbClr>
                </a:solidFill>
                <a:effectLst/>
                <a:latin typeface="Lato" panose="020F0502020204030203" pitchFamily="34" charset="0"/>
              </a:rPr>
            </a:br>
            <a:endParaRPr lang="de-AT" sz="20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Filtern Pollen, Virus- &amp; Pilzpartikel</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&amp; Feinstaubbelastung</a:t>
            </a:r>
            <a:r>
              <a:rPr lang="de-AT" sz="3200" spc="50" dirty="0">
                <a:ln w="9525" cmpd="sng">
                  <a:noFill/>
                  <a:prstDash val="solid"/>
                </a:ln>
                <a:solidFill>
                  <a:srgbClr val="70AD47">
                    <a:tint val="1000"/>
                  </a:srgbClr>
                </a:solidFill>
                <a:latin typeface="Lato" panose="020F0502020204030203" pitchFamily="34" charset="0"/>
              </a:rPr>
              <a:t> </a:t>
            </a:r>
            <a:r>
              <a:rPr lang="de-AT" sz="3200" spc="50" dirty="0">
                <a:ln w="9525" cmpd="sng">
                  <a:noFill/>
                  <a:prstDash val="solid"/>
                </a:ln>
                <a:solidFill>
                  <a:srgbClr val="70AD47">
                    <a:tint val="1000"/>
                  </a:srgbClr>
                </a:solidFill>
                <a:effectLst/>
                <a:latin typeface="Lato" panose="020F0502020204030203" pitchFamily="34" charset="0"/>
              </a:rPr>
              <a:t>aus der Luft.</a:t>
            </a:r>
            <a:br>
              <a:rPr lang="de-AT" sz="3200" spc="50" dirty="0">
                <a:ln w="9525" cmpd="sng">
                  <a:noFill/>
                  <a:prstDash val="solid"/>
                </a:ln>
                <a:solidFill>
                  <a:srgbClr val="70AD47">
                    <a:tint val="1000"/>
                  </a:srgbClr>
                </a:solidFill>
                <a:effectLst/>
                <a:latin typeface="Lato" panose="020F0502020204030203" pitchFamily="34" charset="0"/>
              </a:rPr>
            </a:br>
            <a:endParaRPr lang="de-AT" sz="20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HEPA-Luftreiniger-Studien zeigen:</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deutliche Leistungsverbesserung &amp; </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weniger Infektionen.</a:t>
            </a:r>
          </a:p>
          <a:p>
            <a:endParaRPr lang="de-AT" sz="3200" spc="50" dirty="0">
              <a:ln w="9525" cmpd="sng">
                <a:noFill/>
                <a:prstDash val="solid"/>
              </a:ln>
              <a:solidFill>
                <a:srgbClr val="70AD47">
                  <a:tint val="1000"/>
                </a:srgbClr>
              </a:solidFill>
              <a:effectLst/>
              <a:latin typeface="Lato" panose="020F0502020204030203" pitchFamily="34" charset="0"/>
            </a:endParaRPr>
          </a:p>
          <a:p>
            <a:endParaRPr lang="de-AT" sz="3200" spc="50" dirty="0">
              <a:ln w="9525" cmpd="sng">
                <a:noFill/>
                <a:prstDash val="solid"/>
              </a:ln>
              <a:solidFill>
                <a:srgbClr val="70AD47">
                  <a:tint val="1000"/>
                </a:srgbClr>
              </a:solidFill>
              <a:effectLst/>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 </a:t>
            </a:r>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6" name="Grafik 5">
            <a:extLst>
              <a:ext uri="{FF2B5EF4-FFF2-40B4-BE49-F238E27FC236}">
                <a16:creationId xmlns:a16="http://schemas.microsoft.com/office/drawing/2014/main" id="{1F22E948-2B42-6565-C9D6-BB050312B75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0401" y="620086"/>
            <a:ext cx="843755" cy="796543"/>
          </a:xfrm>
          <a:prstGeom prst="rect">
            <a:avLst/>
          </a:prstGeom>
          <a:effectLst>
            <a:softEdge rad="0"/>
          </a:effectLst>
          <a:scene3d>
            <a:camera prst="orthographicFront"/>
            <a:lightRig rig="threePt" dir="t"/>
          </a:scene3d>
          <a:sp3d contourW="12700">
            <a:contourClr>
              <a:srgbClr val="A7C7D8"/>
            </a:contourClr>
          </a:sp3d>
        </p:spPr>
      </p:pic>
      <p:pic>
        <p:nvPicPr>
          <p:cNvPr id="13" name="Grafik 12" descr="Ein Bild, das Mobiliar, Tisch, Im Haus, Boden enthält.&#10;&#10;Automatisch generierte Beschreibung">
            <a:extLst>
              <a:ext uri="{FF2B5EF4-FFF2-40B4-BE49-F238E27FC236}">
                <a16:creationId xmlns:a16="http://schemas.microsoft.com/office/drawing/2014/main" id="{F70502F8-7A06-4835-EE45-5EB8B09F086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91130" y="1781066"/>
            <a:ext cx="4095462" cy="4407526"/>
          </a:xfrm>
          <a:prstGeom prst="rect">
            <a:avLst/>
          </a:prstGeom>
        </p:spPr>
      </p:pic>
      <p:pic>
        <p:nvPicPr>
          <p:cNvPr id="4" name="Grafik 3" descr="Ein Bild, das Screenshot, Text, Schrift, Design enthält.&#10;&#10;Automatisch generierte Beschreibung">
            <a:extLst>
              <a:ext uri="{FF2B5EF4-FFF2-40B4-BE49-F238E27FC236}">
                <a16:creationId xmlns:a16="http://schemas.microsoft.com/office/drawing/2014/main" id="{8EBF4015-5836-3157-D69F-F0495F909CEA}"/>
              </a:ext>
            </a:extLst>
          </p:cNvPr>
          <p:cNvPicPr>
            <a:picLocks noChangeAspect="1"/>
          </p:cNvPicPr>
          <p:nvPr/>
        </p:nvPicPr>
        <p:blipFill>
          <a:blip r:embed="rId5"/>
          <a:stretch>
            <a:fillRect/>
          </a:stretch>
        </p:blipFill>
        <p:spPr>
          <a:xfrm>
            <a:off x="4488739" y="5246442"/>
            <a:ext cx="2891775" cy="1535788"/>
          </a:xfrm>
          <a:prstGeom prst="rect">
            <a:avLst/>
          </a:prstGeom>
        </p:spPr>
      </p:pic>
      <p:sp>
        <p:nvSpPr>
          <p:cNvPr id="5" name="Abgerundetes Rechteck 4">
            <a:extLst>
              <a:ext uri="{FF2B5EF4-FFF2-40B4-BE49-F238E27FC236}">
                <a16:creationId xmlns:a16="http://schemas.microsoft.com/office/drawing/2014/main" id="{E435FF76-24CE-2174-D32D-290C81B91A14}"/>
              </a:ext>
            </a:extLst>
          </p:cNvPr>
          <p:cNvSpPr/>
          <p:nvPr/>
        </p:nvSpPr>
        <p:spPr>
          <a:xfrm>
            <a:off x="9329546" y="4935263"/>
            <a:ext cx="2657046" cy="1700698"/>
          </a:xfrm>
          <a:prstGeom prst="roundRect">
            <a:avLst/>
          </a:prstGeom>
          <a:solidFill>
            <a:srgbClr val="5197BE"/>
          </a:solidFill>
          <a:ln w="44450">
            <a:solidFill>
              <a:schemeClr val="bg1"/>
            </a:solidFill>
          </a:ln>
        </p:spPr>
        <p:txBody>
          <a:bodyPr wrap="none" lIns="36000" tIns="45720" rIns="36000" bIns="45720">
            <a:noAutofit/>
          </a:bodyPr>
          <a:lstStyle/>
          <a:p>
            <a:pPr algn="ctr"/>
            <a:r>
              <a:rPr lang="de-AT" sz="2000" spc="50" dirty="0">
                <a:ln w="9525" cmpd="sng">
                  <a:noFill/>
                  <a:prstDash val="solid"/>
                </a:ln>
                <a:solidFill>
                  <a:srgbClr val="70AD47">
                    <a:tint val="1000"/>
                  </a:srgbClr>
                </a:solidFill>
                <a:effectLst/>
                <a:latin typeface="Lato" panose="020F0502020204030203" pitchFamily="34" charset="0"/>
              </a:rPr>
              <a:t>2mal </a:t>
            </a:r>
            <a:r>
              <a:rPr lang="de-AT" sz="2000" spc="50" dirty="0" err="1">
                <a:ln w="9525" cmpd="sng">
                  <a:noFill/>
                  <a:prstDash val="solid"/>
                </a:ln>
                <a:solidFill>
                  <a:srgbClr val="70AD47">
                    <a:tint val="1000"/>
                  </a:srgbClr>
                </a:solidFill>
                <a:effectLst/>
                <a:latin typeface="Lato" panose="020F0502020204030203" pitchFamily="34" charset="0"/>
              </a:rPr>
              <a:t>Trotec</a:t>
            </a:r>
            <a:r>
              <a:rPr lang="de-AT" sz="2000" spc="50" dirty="0">
                <a:ln w="9525" cmpd="sng">
                  <a:noFill/>
                  <a:prstDash val="solid"/>
                </a:ln>
                <a:solidFill>
                  <a:srgbClr val="70AD47">
                    <a:tint val="1000"/>
                  </a:srgbClr>
                </a:solidFill>
                <a:effectLst/>
                <a:latin typeface="Lato" panose="020F0502020204030203" pitchFamily="34" charset="0"/>
              </a:rPr>
              <a:t> 350E</a:t>
            </a:r>
            <a:br>
              <a:rPr lang="de-AT" sz="2000" spc="50" dirty="0">
                <a:ln w="9525" cmpd="sng">
                  <a:noFill/>
                  <a:prstDash val="solid"/>
                </a:ln>
                <a:solidFill>
                  <a:srgbClr val="70AD47">
                    <a:tint val="1000"/>
                  </a:srgbClr>
                </a:solidFill>
                <a:effectLst/>
                <a:latin typeface="Lato" panose="020F0502020204030203" pitchFamily="34" charset="0"/>
              </a:rPr>
            </a:br>
            <a:r>
              <a:rPr lang="de-AT" sz="2000" spc="50" dirty="0">
                <a:ln w="9525" cmpd="sng">
                  <a:noFill/>
                  <a:prstDash val="solid"/>
                </a:ln>
                <a:solidFill>
                  <a:srgbClr val="70AD47">
                    <a:tint val="1000"/>
                  </a:srgbClr>
                </a:solidFill>
                <a:effectLst/>
                <a:latin typeface="Lato" panose="020F0502020204030203" pitchFamily="34" charset="0"/>
              </a:rPr>
              <a:t> </a:t>
            </a:r>
            <a:br>
              <a:rPr lang="de-AT" sz="2000" spc="50" dirty="0">
                <a:ln w="9525" cmpd="sng">
                  <a:noFill/>
                  <a:prstDash val="solid"/>
                </a:ln>
                <a:solidFill>
                  <a:srgbClr val="70AD47">
                    <a:tint val="1000"/>
                  </a:srgbClr>
                </a:solidFill>
                <a:effectLst/>
                <a:latin typeface="Lato" panose="020F0502020204030203" pitchFamily="34" charset="0"/>
              </a:rPr>
            </a:br>
            <a:r>
              <a:rPr lang="de-AT" sz="2000" spc="50" dirty="0">
                <a:ln w="9525" cmpd="sng">
                  <a:noFill/>
                  <a:prstDash val="solid"/>
                </a:ln>
                <a:solidFill>
                  <a:srgbClr val="70AD47">
                    <a:tint val="1000"/>
                  </a:srgbClr>
                </a:solidFill>
                <a:effectLst/>
                <a:latin typeface="Lato" panose="020F0502020204030203" pitchFamily="34" charset="0"/>
              </a:rPr>
              <a:t>Tourismusschule</a:t>
            </a:r>
            <a:br>
              <a:rPr lang="de-AT" sz="2000" spc="50" dirty="0">
                <a:ln w="9525" cmpd="sng">
                  <a:noFill/>
                  <a:prstDash val="solid"/>
                </a:ln>
                <a:solidFill>
                  <a:srgbClr val="70AD47">
                    <a:tint val="1000"/>
                  </a:srgbClr>
                </a:solidFill>
                <a:effectLst/>
                <a:latin typeface="Lato" panose="020F0502020204030203" pitchFamily="34" charset="0"/>
              </a:rPr>
            </a:br>
            <a:r>
              <a:rPr lang="de-AT" sz="2000" spc="50" dirty="0">
                <a:ln w="9525" cmpd="sng">
                  <a:noFill/>
                  <a:prstDash val="solid"/>
                </a:ln>
                <a:solidFill>
                  <a:srgbClr val="70AD47">
                    <a:tint val="1000"/>
                  </a:srgbClr>
                </a:solidFill>
                <a:latin typeface="Lato" panose="020F0502020204030203" pitchFamily="34" charset="0"/>
              </a:rPr>
              <a:t>W</a:t>
            </a:r>
            <a:r>
              <a:rPr lang="de-AT" sz="2000" spc="50" dirty="0">
                <a:ln w="9525" cmpd="sng">
                  <a:noFill/>
                  <a:prstDash val="solid"/>
                </a:ln>
                <a:solidFill>
                  <a:srgbClr val="70AD47">
                    <a:tint val="1000"/>
                  </a:srgbClr>
                </a:solidFill>
                <a:effectLst/>
                <a:latin typeface="Lato" panose="020F0502020204030203" pitchFamily="34" charset="0"/>
              </a:rPr>
              <a:t>ien 21</a:t>
            </a:r>
            <a:br>
              <a:rPr lang="de-AT" sz="2000" spc="50" dirty="0">
                <a:ln w="9525" cmpd="sng">
                  <a:noFill/>
                  <a:prstDash val="solid"/>
                </a:ln>
                <a:solidFill>
                  <a:srgbClr val="70AD47">
                    <a:tint val="1000"/>
                  </a:srgbClr>
                </a:solidFill>
                <a:effectLst/>
                <a:latin typeface="Lato" panose="020F0502020204030203" pitchFamily="34" charset="0"/>
              </a:rPr>
            </a:br>
            <a:r>
              <a:rPr lang="de-AT" sz="2000" spc="50" dirty="0" err="1">
                <a:ln w="9525" cmpd="sng">
                  <a:noFill/>
                  <a:prstDash val="solid"/>
                </a:ln>
                <a:solidFill>
                  <a:srgbClr val="70AD47">
                    <a:tint val="1000"/>
                  </a:srgbClr>
                </a:solidFill>
                <a:effectLst/>
                <a:latin typeface="Lato" panose="020F0502020204030203" pitchFamily="34" charset="0"/>
              </a:rPr>
              <a:t>Biosaal</a:t>
            </a:r>
            <a:endParaRPr lang="de-AT" sz="2000" cap="none" spc="50" dirty="0">
              <a:ln w="9525" cmpd="sng">
                <a:noFill/>
                <a:prstDash val="solid"/>
              </a:ln>
              <a:solidFill>
                <a:srgbClr val="70AD47">
                  <a:tint val="1000"/>
                </a:srgbClr>
              </a:solidFill>
              <a:effectLst/>
              <a:latin typeface="Lato" panose="020F0502020204030203" pitchFamily="34" charset="0"/>
            </a:endParaRPr>
          </a:p>
        </p:txBody>
      </p:sp>
    </p:spTree>
    <p:extLst>
      <p:ext uri="{BB962C8B-B14F-4D97-AF65-F5344CB8AC3E}">
        <p14:creationId xmlns:p14="http://schemas.microsoft.com/office/powerpoint/2010/main" val="3916392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bgerundetes Rechteck 11">
            <a:extLst>
              <a:ext uri="{FF2B5EF4-FFF2-40B4-BE49-F238E27FC236}">
                <a16:creationId xmlns:a16="http://schemas.microsoft.com/office/drawing/2014/main" id="{C58F7F6A-9B8D-E301-1601-B8CF3DFFA290}"/>
              </a:ext>
            </a:extLst>
          </p:cNvPr>
          <p:cNvSpPr/>
          <p:nvPr/>
        </p:nvSpPr>
        <p:spPr>
          <a:xfrm>
            <a:off x="2669000" y="6194289"/>
            <a:ext cx="7018817" cy="531048"/>
          </a:xfrm>
          <a:prstGeom prst="roundRect">
            <a:avLst/>
          </a:prstGeom>
          <a:solidFill>
            <a:srgbClr val="5197BE">
              <a:alpha val="80008"/>
            </a:srgbClr>
          </a:solidFill>
          <a:ln w="44450">
            <a:solidFill>
              <a:schemeClr val="bg1"/>
            </a:solidFill>
          </a:ln>
        </p:spPr>
        <p:txBody>
          <a:bodyPr wrap="none" lIns="36000" tIns="45720" rIns="36000" bIns="45720">
            <a:noAutofit/>
          </a:bodyPr>
          <a:lstStyle/>
          <a:p>
            <a:pPr algn="ctr"/>
            <a:r>
              <a:rPr lang="en-GB" sz="2800" dirty="0">
                <a:solidFill>
                  <a:schemeClr val="bg1"/>
                </a:solidFill>
                <a:highlight>
                  <a:srgbClr val="EEEEEE"/>
                </a:highlight>
                <a:latin typeface="Lato" panose="020F0502020204030203" pitchFamily="34" charset="0"/>
                <a:ea typeface="Lato" panose="020F0502020204030203" pitchFamily="34" charset="0"/>
                <a:cs typeface="Lato" panose="020F0502020204030203" pitchFamily="34" charset="0"/>
                <a:hlinkClick r:id="rId3"/>
              </a:rPr>
              <a:t>https://www.igoe.at/saubere-luft/#HEPA</a:t>
            </a:r>
            <a:r>
              <a:rPr lang="en-GB" sz="2800" dirty="0">
                <a:solidFill>
                  <a:schemeClr val="bg1"/>
                </a:solidFill>
                <a:highlight>
                  <a:srgbClr val="EEEEEE"/>
                </a:highlight>
                <a:latin typeface="Lato" panose="020F0502020204030203" pitchFamily="34" charset="0"/>
                <a:ea typeface="Lato" panose="020F0502020204030203" pitchFamily="34" charset="0"/>
                <a:cs typeface="Lato" panose="020F0502020204030203" pitchFamily="34" charset="0"/>
              </a:rPr>
              <a:t> </a:t>
            </a:r>
          </a:p>
        </p:txBody>
      </p:sp>
      <p:sp>
        <p:nvSpPr>
          <p:cNvPr id="2" name="Titel 1">
            <a:extLst>
              <a:ext uri="{FF2B5EF4-FFF2-40B4-BE49-F238E27FC236}">
                <a16:creationId xmlns:a16="http://schemas.microsoft.com/office/drawing/2014/main" id="{5698C68A-F649-2EB1-1E6C-D5628FDE4C2B}"/>
              </a:ext>
            </a:extLst>
          </p:cNvPr>
          <p:cNvSpPr>
            <a:spLocks noGrp="1"/>
          </p:cNvSpPr>
          <p:nvPr>
            <p:ph type="title"/>
          </p:nvPr>
        </p:nvSpPr>
        <p:spPr/>
        <p:txBody>
          <a:bodyPr/>
          <a:lstStyle/>
          <a:p>
            <a:r>
              <a:rPr lang="de-AT" dirty="0"/>
              <a:t>Zu beachten:</a:t>
            </a:r>
          </a:p>
        </p:txBody>
      </p:sp>
      <p:sp>
        <p:nvSpPr>
          <p:cNvPr id="3" name="Inhaltsplatzhalter 2">
            <a:extLst>
              <a:ext uri="{FF2B5EF4-FFF2-40B4-BE49-F238E27FC236}">
                <a16:creationId xmlns:a16="http://schemas.microsoft.com/office/drawing/2014/main" id="{CAA722D6-C424-CC5D-4C6F-46ECE23F78C6}"/>
              </a:ext>
            </a:extLst>
          </p:cNvPr>
          <p:cNvSpPr>
            <a:spLocks noGrp="1"/>
          </p:cNvSpPr>
          <p:nvPr>
            <p:ph idx="1"/>
          </p:nvPr>
        </p:nvSpPr>
        <p:spPr>
          <a:xfrm>
            <a:off x="838200" y="2373999"/>
            <a:ext cx="10515600" cy="4351338"/>
          </a:xfrm>
        </p:spPr>
        <p:txBody>
          <a:bodyPr>
            <a:normAutofit/>
          </a:bodyPr>
          <a:lstStyle/>
          <a:p>
            <a:r>
              <a:rPr lang="de-AT" sz="3600" dirty="0" err="1"/>
              <a:t>KUBIKmeter</a:t>
            </a:r>
            <a:r>
              <a:rPr lang="de-AT" sz="3600" dirty="0"/>
              <a:t> (statt </a:t>
            </a:r>
            <a:r>
              <a:rPr lang="de-AT" sz="3600" spc="50" dirty="0">
                <a:ln w="9525" cmpd="sng">
                  <a:noFill/>
                  <a:prstDash val="solid"/>
                </a:ln>
                <a:solidFill>
                  <a:srgbClr val="70AD47">
                    <a:tint val="1000"/>
                  </a:srgbClr>
                </a:solidFill>
                <a:effectLst/>
                <a:latin typeface="Lato" panose="020F0502020204030203" pitchFamily="34" charset="0"/>
              </a:rPr>
              <a:t>m</a:t>
            </a:r>
            <a:r>
              <a:rPr lang="de-AT" sz="3600" spc="50" baseline="30000" dirty="0">
                <a:ln w="9525" cmpd="sng">
                  <a:noFill/>
                  <a:prstDash val="solid"/>
                </a:ln>
                <a:solidFill>
                  <a:srgbClr val="70AD47">
                    <a:tint val="1000"/>
                  </a:srgbClr>
                </a:solidFill>
                <a:effectLst/>
                <a:latin typeface="Lato" panose="020F0502020204030203" pitchFamily="34" charset="0"/>
              </a:rPr>
              <a:t>2</a:t>
            </a:r>
            <a:r>
              <a:rPr lang="de-AT" sz="3600" dirty="0"/>
              <a:t>) &amp; Personenzahl</a:t>
            </a:r>
          </a:p>
          <a:p>
            <a:r>
              <a:rPr lang="de-AT" sz="3600" dirty="0"/>
              <a:t>Lautstärke &lt;38 aber jedenfalls &lt;45 </a:t>
            </a:r>
            <a:r>
              <a:rPr lang="de-AT" sz="3600" dirty="0" err="1"/>
              <a:t>dbA</a:t>
            </a:r>
            <a:endParaRPr lang="de-AT" sz="3600" dirty="0"/>
          </a:p>
          <a:p>
            <a:r>
              <a:rPr lang="de-AT" sz="3600" dirty="0"/>
              <a:t>Besser mehrere Geräte (wegen Lautstärke)</a:t>
            </a:r>
          </a:p>
          <a:p>
            <a:r>
              <a:rPr lang="de-AT" sz="3600" dirty="0"/>
              <a:t>Energiekosten wie Ventilator (H14 &gt; H13)</a:t>
            </a:r>
          </a:p>
          <a:p>
            <a:r>
              <a:rPr lang="de-AT" sz="3600" dirty="0"/>
              <a:t>Vorfilter für Staub schont HEPA</a:t>
            </a:r>
          </a:p>
        </p:txBody>
      </p:sp>
      <p:pic>
        <p:nvPicPr>
          <p:cNvPr id="5" name="Grafik 4" descr="Würfel Silhouette">
            <a:extLst>
              <a:ext uri="{FF2B5EF4-FFF2-40B4-BE49-F238E27FC236}">
                <a16:creationId xmlns:a16="http://schemas.microsoft.com/office/drawing/2014/main" id="{4D4341D0-4590-7B84-2975-243F594754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1382" y="1335779"/>
            <a:ext cx="1325563" cy="1325563"/>
          </a:xfrm>
          <a:prstGeom prst="rect">
            <a:avLst/>
          </a:prstGeom>
        </p:spPr>
      </p:pic>
      <p:pic>
        <p:nvPicPr>
          <p:cNvPr id="7" name="Grafik 6" descr="Ohr Silhouette">
            <a:extLst>
              <a:ext uri="{FF2B5EF4-FFF2-40B4-BE49-F238E27FC236}">
                <a16:creationId xmlns:a16="http://schemas.microsoft.com/office/drawing/2014/main" id="{D0964841-1E30-2D6E-8C01-8ED1EF8CAD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7071" y="1276532"/>
            <a:ext cx="1371191" cy="1371191"/>
          </a:xfrm>
          <a:prstGeom prst="rect">
            <a:avLst/>
          </a:prstGeom>
        </p:spPr>
      </p:pic>
      <p:sp>
        <p:nvSpPr>
          <p:cNvPr id="4" name="Abgerundetes Rechteck 3">
            <a:extLst>
              <a:ext uri="{FF2B5EF4-FFF2-40B4-BE49-F238E27FC236}">
                <a16:creationId xmlns:a16="http://schemas.microsoft.com/office/drawing/2014/main" id="{E83003CE-FE62-9135-25C6-0BCCE0A2C7D5}"/>
              </a:ext>
            </a:extLst>
          </p:cNvPr>
          <p:cNvSpPr/>
          <p:nvPr/>
        </p:nvSpPr>
        <p:spPr>
          <a:xfrm>
            <a:off x="6178409" y="538919"/>
            <a:ext cx="5526156" cy="1767513"/>
          </a:xfrm>
          <a:prstGeom prst="roundRect">
            <a:avLst/>
          </a:prstGeom>
          <a:solidFill>
            <a:srgbClr val="5197BE"/>
          </a:solidFill>
          <a:ln w="44450">
            <a:solidFill>
              <a:schemeClr val="bg1"/>
            </a:solidFill>
          </a:ln>
        </p:spPr>
        <p:txBody>
          <a:bodyPr wrap="none" lIns="36000" tIns="45720" rIns="36000" bIns="45720">
            <a:noAutofit/>
          </a:bodyPr>
          <a:lstStyle/>
          <a:p>
            <a:r>
              <a:rPr lang="de-AT" sz="3200" u="sng" spc="50" dirty="0">
                <a:ln w="9525" cmpd="sng">
                  <a:noFill/>
                  <a:prstDash val="solid"/>
                </a:ln>
                <a:solidFill>
                  <a:srgbClr val="70AD47">
                    <a:tint val="1000"/>
                  </a:srgbClr>
                </a:solidFill>
                <a:effectLst/>
                <a:latin typeface="Lato" panose="020F0502020204030203" pitchFamily="34" charset="0"/>
              </a:rPr>
              <a:t>Pro Stunde:</a:t>
            </a:r>
            <a:br>
              <a:rPr lang="de-AT" sz="3200" spc="50" dirty="0">
                <a:ln w="9525" cmpd="sng">
                  <a:noFill/>
                  <a:prstDash val="solid"/>
                </a:ln>
                <a:solidFill>
                  <a:srgbClr val="70AD47">
                    <a:tint val="1000"/>
                  </a:srgbClr>
                </a:solidFill>
                <a:effectLst/>
                <a:latin typeface="Lato" panose="020F0502020204030203" pitchFamily="34" charset="0"/>
              </a:rPr>
            </a:br>
            <a:r>
              <a:rPr lang="de-AT" sz="3200" spc="50" dirty="0">
                <a:ln w="9525" cmpd="sng">
                  <a:noFill/>
                  <a:prstDash val="solid"/>
                </a:ln>
                <a:solidFill>
                  <a:srgbClr val="70AD47">
                    <a:tint val="1000"/>
                  </a:srgbClr>
                </a:solidFill>
                <a:effectLst/>
                <a:latin typeface="Lato" panose="020F0502020204030203" pitchFamily="34" charset="0"/>
              </a:rPr>
              <a:t>6-facher Luftwechsel</a:t>
            </a:r>
            <a:r>
              <a:rPr lang="de-AT" sz="3200" spc="50" dirty="0">
                <a:ln w="9525" cmpd="sng">
                  <a:noFill/>
                  <a:prstDash val="solid"/>
                </a:ln>
                <a:solidFill>
                  <a:srgbClr val="70AD47">
                    <a:tint val="1000"/>
                  </a:srgbClr>
                </a:solidFill>
                <a:latin typeface="Lato" panose="020F0502020204030203" pitchFamily="34" charset="0"/>
              </a:rPr>
              <a:t> </a:t>
            </a:r>
            <a:r>
              <a:rPr lang="de-AT" sz="3200" spc="50" dirty="0">
                <a:ln w="9525" cmpd="sng">
                  <a:noFill/>
                  <a:prstDash val="solid"/>
                </a:ln>
                <a:solidFill>
                  <a:srgbClr val="70AD47">
                    <a:tint val="1000"/>
                  </a:srgbClr>
                </a:solidFill>
                <a:effectLst/>
                <a:latin typeface="Lato" panose="020F0502020204030203" pitchFamily="34" charset="0"/>
              </a:rPr>
              <a:t>bzw</a:t>
            </a:r>
            <a:r>
              <a:rPr lang="de-AT" spc="50" dirty="0">
                <a:ln w="9525" cmpd="sng">
                  <a:noFill/>
                  <a:prstDash val="solid"/>
                </a:ln>
                <a:solidFill>
                  <a:srgbClr val="70AD47">
                    <a:tint val="1000"/>
                  </a:srgbClr>
                </a:solidFill>
                <a:effectLst/>
                <a:latin typeface="Lato" panose="020F0502020204030203" pitchFamily="34" charset="0"/>
              </a:rPr>
              <a:t>. </a:t>
            </a:r>
            <a:endParaRPr lang="de-AT" spc="50" dirty="0">
              <a:ln w="9525" cmpd="sng">
                <a:noFill/>
                <a:prstDash val="solid"/>
              </a:ln>
              <a:solidFill>
                <a:srgbClr val="70AD47">
                  <a:tint val="1000"/>
                </a:srgbClr>
              </a:solidFill>
              <a:latin typeface="Lato" panose="020F0502020204030203" pitchFamily="34" charset="0"/>
            </a:endParaRPr>
          </a:p>
          <a:p>
            <a:r>
              <a:rPr lang="de-AT" sz="3200" spc="50" dirty="0">
                <a:ln w="9525" cmpd="sng">
                  <a:noFill/>
                  <a:prstDash val="solid"/>
                </a:ln>
                <a:solidFill>
                  <a:srgbClr val="70AD47">
                    <a:tint val="1000"/>
                  </a:srgbClr>
                </a:solidFill>
                <a:effectLst/>
                <a:latin typeface="Lato" panose="020F0502020204030203" pitchFamily="34" charset="0"/>
              </a:rPr>
              <a:t>Pro Person 35m</a:t>
            </a:r>
            <a:r>
              <a:rPr lang="de-AT" sz="3200" spc="50" baseline="30000" dirty="0">
                <a:ln w="9525" cmpd="sng">
                  <a:noFill/>
                  <a:prstDash val="solid"/>
                </a:ln>
                <a:solidFill>
                  <a:srgbClr val="70AD47">
                    <a:tint val="1000"/>
                  </a:srgbClr>
                </a:solidFill>
                <a:effectLst/>
                <a:latin typeface="Lato" panose="020F0502020204030203" pitchFamily="34" charset="0"/>
              </a:rPr>
              <a:t>3</a:t>
            </a:r>
            <a:endParaRPr lang="de-AT" sz="3200" cap="none" spc="50" dirty="0">
              <a:ln w="9525" cmpd="sng">
                <a:noFill/>
                <a:prstDash val="solid"/>
              </a:ln>
              <a:solidFill>
                <a:srgbClr val="70AD47">
                  <a:tint val="1000"/>
                </a:srgbClr>
              </a:solidFill>
              <a:effectLst/>
              <a:latin typeface="Lato" panose="020F0502020204030203" pitchFamily="34" charset="0"/>
            </a:endParaRPr>
          </a:p>
        </p:txBody>
      </p:sp>
    </p:spTree>
    <p:extLst>
      <p:ext uri="{BB962C8B-B14F-4D97-AF65-F5344CB8AC3E}">
        <p14:creationId xmlns:p14="http://schemas.microsoft.com/office/powerpoint/2010/main" val="249052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338619" cy="1622321"/>
          </a:xfrm>
        </p:spPr>
        <p:txBody>
          <a:bodyPr>
            <a:normAutofit/>
          </a:bodyPr>
          <a:lstStyle/>
          <a:p>
            <a:r>
              <a:rPr lang="de-DE" dirty="0"/>
              <a:t>Luft- &amp; Wasserqualität im Vergleich </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648000" y="2131720"/>
            <a:ext cx="11381807" cy="1816264"/>
          </a:xfrm>
          <a:solidFill>
            <a:srgbClr val="5197BE">
              <a:alpha val="58868"/>
            </a:srgbClr>
          </a:solidFill>
          <a:ln>
            <a:solidFill>
              <a:schemeClr val="bg1"/>
            </a:solidFill>
          </a:ln>
        </p:spPr>
        <p:txBody>
          <a:bodyPr wrap="square" anchor="ctr" anchorCtr="1">
            <a:noAutofit/>
          </a:bodyPr>
          <a:lstStyle/>
          <a:p>
            <a:pPr marL="103188" indent="41275">
              <a:spcBef>
                <a:spcPts val="0"/>
              </a:spcBef>
              <a:buNone/>
            </a:pPr>
            <a:r>
              <a:rPr lang="de-AT" sz="4000" dirty="0"/>
              <a:t>Gesundes, sauberes Trinkwasser ist</a:t>
            </a:r>
            <a:r>
              <a:rPr lang="de-AT" sz="4000" u="none" strike="noStrike" dirty="0">
                <a:solidFill>
                  <a:schemeClr val="bg1"/>
                </a:solidFill>
                <a:effectLst/>
              </a:rPr>
              <a:t> für uns eine Selbstverständlichkeit.</a:t>
            </a: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001" y="4180699"/>
            <a:ext cx="11381807" cy="2209633"/>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5575" indent="0">
              <a:buFont typeface="Arial" panose="020B0604020202020204" pitchFamily="34" charset="0"/>
              <a:buNone/>
            </a:pPr>
            <a:r>
              <a:rPr lang="de-AT" sz="4000" dirty="0"/>
              <a:t>Welche Erwartungen haben wir an Luft,</a:t>
            </a:r>
            <a:br>
              <a:rPr lang="de-AT" sz="4000" dirty="0"/>
            </a:br>
            <a:r>
              <a:rPr lang="de-AT" sz="4000" dirty="0"/>
              <a:t>die wir atmen?</a:t>
            </a:r>
          </a:p>
        </p:txBody>
      </p:sp>
      <p:pic>
        <p:nvPicPr>
          <p:cNvPr id="7" name="Grafik 6" descr="Gedanken Silhouette">
            <a:extLst>
              <a:ext uri="{FF2B5EF4-FFF2-40B4-BE49-F238E27FC236}">
                <a16:creationId xmlns:a16="http://schemas.microsoft.com/office/drawing/2014/main" id="{82425D22-62AC-5E9B-34C5-9081FDD809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81286" y="4587765"/>
            <a:ext cx="1315143" cy="1315143"/>
          </a:xfrm>
          <a:prstGeom prst="rect">
            <a:avLst/>
          </a:prstGeom>
        </p:spPr>
      </p:pic>
      <p:sp>
        <p:nvSpPr>
          <p:cNvPr id="5" name="Textfeld 4">
            <a:extLst>
              <a:ext uri="{FF2B5EF4-FFF2-40B4-BE49-F238E27FC236}">
                <a16:creationId xmlns:a16="http://schemas.microsoft.com/office/drawing/2014/main" id="{EEA48988-80A5-7CEF-5C91-B6C5227B5078}"/>
              </a:ext>
            </a:extLst>
          </p:cNvPr>
          <p:cNvSpPr txBox="1"/>
          <p:nvPr/>
        </p:nvSpPr>
        <p:spPr>
          <a:xfrm>
            <a:off x="173421" y="3310759"/>
            <a:ext cx="184731" cy="369332"/>
          </a:xfrm>
          <a:prstGeom prst="rect">
            <a:avLst/>
          </a:prstGeom>
          <a:noFill/>
        </p:spPr>
        <p:txBody>
          <a:bodyPr wrap="none" rtlCol="0">
            <a:spAutoFit/>
          </a:bodyPr>
          <a:lstStyle/>
          <a:p>
            <a:endParaRPr lang="de-DE" dirty="0">
              <a:latin typeface="Lato" panose="020F0502020204030203" pitchFamily="34" charset="0"/>
            </a:endParaRPr>
          </a:p>
        </p:txBody>
      </p:sp>
    </p:spTree>
    <p:extLst>
      <p:ext uri="{BB962C8B-B14F-4D97-AF65-F5344CB8AC3E}">
        <p14:creationId xmlns:p14="http://schemas.microsoft.com/office/powerpoint/2010/main" val="159279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1797803" y="467668"/>
            <a:ext cx="9615868" cy="1622321"/>
          </a:xfrm>
        </p:spPr>
        <p:txBody>
          <a:bodyPr>
            <a:normAutofit/>
          </a:bodyPr>
          <a:lstStyle/>
          <a:p>
            <a:r>
              <a:rPr lang="de-DE" dirty="0"/>
              <a:t>Österreichische Schulrealität Oktober &amp; November 2023</a:t>
            </a:r>
          </a:p>
        </p:txBody>
      </p:sp>
      <p:pic>
        <p:nvPicPr>
          <p:cNvPr id="10" name="Grafik 9">
            <a:extLst>
              <a:ext uri="{FF2B5EF4-FFF2-40B4-BE49-F238E27FC236}">
                <a16:creationId xmlns:a16="http://schemas.microsoft.com/office/drawing/2014/main" id="{DAAC980D-C17D-D446-DC76-8F482F6C58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2440" y="727354"/>
            <a:ext cx="1255363" cy="1080416"/>
          </a:xfrm>
          <a:prstGeom prst="rect">
            <a:avLst/>
          </a:prstGeom>
        </p:spPr>
      </p:pic>
      <p:pic>
        <p:nvPicPr>
          <p:cNvPr id="11" name="Grafik 10">
            <a:extLst>
              <a:ext uri="{FF2B5EF4-FFF2-40B4-BE49-F238E27FC236}">
                <a16:creationId xmlns:a16="http://schemas.microsoft.com/office/drawing/2014/main" id="{BC84D893-2B92-4458-6F7F-CD4C256F0B7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666"/>
          <a:stretch/>
        </p:blipFill>
        <p:spPr>
          <a:xfrm>
            <a:off x="3009640" y="2091810"/>
            <a:ext cx="3204028" cy="4409496"/>
          </a:xfrm>
          <a:prstGeom prst="rect">
            <a:avLst/>
          </a:prstGeom>
        </p:spPr>
      </p:pic>
      <p:pic>
        <p:nvPicPr>
          <p:cNvPr id="14" name="Grafik 13">
            <a:extLst>
              <a:ext uri="{FF2B5EF4-FFF2-40B4-BE49-F238E27FC236}">
                <a16:creationId xmlns:a16="http://schemas.microsoft.com/office/drawing/2014/main" id="{8504EC36-2070-DE59-4FFC-388C2A43C1D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285355" y="2070816"/>
            <a:ext cx="2906645" cy="4409495"/>
          </a:xfrm>
          <a:prstGeom prst="rect">
            <a:avLst/>
          </a:prstGeom>
        </p:spPr>
      </p:pic>
      <p:pic>
        <p:nvPicPr>
          <p:cNvPr id="15" name="Grafik 14">
            <a:extLst>
              <a:ext uri="{FF2B5EF4-FFF2-40B4-BE49-F238E27FC236}">
                <a16:creationId xmlns:a16="http://schemas.microsoft.com/office/drawing/2014/main" id="{4E7165A6-95EA-286F-047F-B3A97E5934C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0" y="2091499"/>
            <a:ext cx="3037668" cy="4409807"/>
          </a:xfrm>
          <a:prstGeom prst="rect">
            <a:avLst/>
          </a:prstGeom>
        </p:spPr>
      </p:pic>
      <p:pic>
        <p:nvPicPr>
          <p:cNvPr id="4" name="Grafik 3" descr="Ein Bild, das Text, Screenshot, Zahl, Diagramm enthält.&#10;&#10;Automatisch generierte Beschreibung">
            <a:extLst>
              <a:ext uri="{FF2B5EF4-FFF2-40B4-BE49-F238E27FC236}">
                <a16:creationId xmlns:a16="http://schemas.microsoft.com/office/drawing/2014/main" id="{96479216-8149-5D37-165A-4C26469F79E2}"/>
              </a:ext>
            </a:extLst>
          </p:cNvPr>
          <p:cNvPicPr>
            <a:picLocks noChangeAspect="1"/>
          </p:cNvPicPr>
          <p:nvPr/>
        </p:nvPicPr>
        <p:blipFill>
          <a:blip r:embed="rId7"/>
          <a:stretch>
            <a:fillRect/>
          </a:stretch>
        </p:blipFill>
        <p:spPr>
          <a:xfrm>
            <a:off x="6242521" y="2079141"/>
            <a:ext cx="3017906" cy="4409495"/>
          </a:xfrm>
          <a:prstGeom prst="rect">
            <a:avLst/>
          </a:prstGeom>
        </p:spPr>
      </p:pic>
      <p:sp>
        <p:nvSpPr>
          <p:cNvPr id="5" name="Ring 4">
            <a:extLst>
              <a:ext uri="{FF2B5EF4-FFF2-40B4-BE49-F238E27FC236}">
                <a16:creationId xmlns:a16="http://schemas.microsoft.com/office/drawing/2014/main" id="{9487A0A2-A94D-C16D-8355-BF62CBD0D804}"/>
              </a:ext>
            </a:extLst>
          </p:cNvPr>
          <p:cNvSpPr/>
          <p:nvPr/>
        </p:nvSpPr>
        <p:spPr>
          <a:xfrm>
            <a:off x="8391528" y="2471351"/>
            <a:ext cx="790832" cy="345989"/>
          </a:xfrm>
          <a:prstGeom prst="donut">
            <a:avLst>
              <a:gd name="adj" fmla="val 0"/>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Lato" panose="020F0502020204030203" pitchFamily="34" charset="0"/>
            </a:endParaRPr>
          </a:p>
        </p:txBody>
      </p:sp>
    </p:spTree>
    <p:extLst>
      <p:ext uri="{BB962C8B-B14F-4D97-AF65-F5344CB8AC3E}">
        <p14:creationId xmlns:p14="http://schemas.microsoft.com/office/powerpoint/2010/main" val="6670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528F3-816D-1B1F-E169-C508096D7059}"/>
              </a:ext>
            </a:extLst>
          </p:cNvPr>
          <p:cNvSpPr>
            <a:spLocks noGrp="1"/>
          </p:cNvSpPr>
          <p:nvPr>
            <p:ph type="title"/>
          </p:nvPr>
        </p:nvSpPr>
        <p:spPr/>
        <p:txBody>
          <a:bodyPr>
            <a:normAutofit fontScale="90000"/>
          </a:bodyPr>
          <a:lstStyle/>
          <a:p>
            <a:pPr algn="ctr"/>
            <a:r>
              <a:rPr lang="de-AT" dirty="0"/>
              <a:t>Der Elefant im Raum</a:t>
            </a:r>
            <a:br>
              <a:rPr lang="de-AT" dirty="0"/>
            </a:br>
            <a:r>
              <a:rPr lang="de-AT" dirty="0"/>
              <a:t>oder</a:t>
            </a:r>
            <a:br>
              <a:rPr lang="de-AT" dirty="0"/>
            </a:br>
            <a:r>
              <a:rPr lang="de-AT" dirty="0"/>
              <a:t>das Pferd im Klassenzimmer?</a:t>
            </a:r>
          </a:p>
        </p:txBody>
      </p:sp>
      <p:pic>
        <p:nvPicPr>
          <p:cNvPr id="5" name="Inhaltsplatzhalter 4" descr="Ein Bild, das Wand, Im Haus, Säugetier, Pferd enthält.&#10;&#10;Automatisch generierte Beschreibung">
            <a:extLst>
              <a:ext uri="{FF2B5EF4-FFF2-40B4-BE49-F238E27FC236}">
                <a16:creationId xmlns:a16="http://schemas.microsoft.com/office/drawing/2014/main" id="{2B8FCA3E-68CE-A3FE-18BB-F1F801A466ED}"/>
              </a:ext>
            </a:extLst>
          </p:cNvPr>
          <p:cNvPicPr>
            <a:picLocks noGrp="1" noChangeAspect="1"/>
          </p:cNvPicPr>
          <p:nvPr>
            <p:ph idx="1"/>
          </p:nvPr>
        </p:nvPicPr>
        <p:blipFill>
          <a:blip r:embed="rId3"/>
          <a:stretch>
            <a:fillRect/>
          </a:stretch>
        </p:blipFill>
        <p:spPr>
          <a:xfrm>
            <a:off x="1672120" y="2189462"/>
            <a:ext cx="8352798" cy="4680167"/>
          </a:xfrm>
        </p:spPr>
      </p:pic>
      <p:pic>
        <p:nvPicPr>
          <p:cNvPr id="1026" name="Picture 2" descr="In der Regel spricht man davon, dass der CO2-Gehalt im Pferdestall 1000 ppm nicht überschreiten sollte. Das bedeutet, dass sich nicht mehr als 0,1 l/m3 in der Luft befinden sollten, um ein artgerechtes Stallklima zu gewährleisten. Bleibt die Belüftung über längere Zeit aus, können sich so Bakterien bilden und die Staubbildung wird begünstigt.">
            <a:extLst>
              <a:ext uri="{FF2B5EF4-FFF2-40B4-BE49-F238E27FC236}">
                <a16:creationId xmlns:a16="http://schemas.microsoft.com/office/drawing/2014/main" id="{994C635E-E3CE-8E56-A692-CF83597D7E7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643943" y="18720"/>
            <a:ext cx="4548057" cy="6625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luss mit trockenem Husten: Stallklima im Pferdestall">
            <a:extLst>
              <a:ext uri="{FF2B5EF4-FFF2-40B4-BE49-F238E27FC236}">
                <a16:creationId xmlns:a16="http://schemas.microsoft.com/office/drawing/2014/main" id="{3F7F5B73-1725-C7A8-7577-A7503E7F44C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0" y="24787"/>
            <a:ext cx="4031673" cy="661932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2B224F62-58BB-99B4-5798-8ABB1BCD76F6}"/>
              </a:ext>
            </a:extLst>
          </p:cNvPr>
          <p:cNvSpPr txBox="1"/>
          <p:nvPr/>
        </p:nvSpPr>
        <p:spPr>
          <a:xfrm>
            <a:off x="0" y="6575236"/>
            <a:ext cx="12192000" cy="307777"/>
          </a:xfrm>
          <a:prstGeom prst="rect">
            <a:avLst/>
          </a:prstGeom>
          <a:noFill/>
        </p:spPr>
        <p:txBody>
          <a:bodyPr wrap="square">
            <a:spAutoFit/>
          </a:bodyPr>
          <a:lstStyle/>
          <a:p>
            <a:pPr algn="ctr"/>
            <a:r>
              <a:rPr lang="en-GB" sz="1400" dirty="0">
                <a:solidFill>
                  <a:schemeClr val="bg1"/>
                </a:solidFill>
                <a:latin typeface="Lato" panose="020F0502020204030203" pitchFamily="34" charset="0"/>
              </a:rPr>
              <a:t>https://</a:t>
            </a:r>
            <a:r>
              <a:rPr lang="en-GB" sz="1400" dirty="0" err="1">
                <a:solidFill>
                  <a:schemeClr val="bg1"/>
                </a:solidFill>
                <a:latin typeface="Lato" panose="020F0502020204030203" pitchFamily="34" charset="0"/>
              </a:rPr>
              <a:t>www.equidocs.de</a:t>
            </a:r>
            <a:r>
              <a:rPr lang="en-GB" sz="1400" dirty="0">
                <a:solidFill>
                  <a:schemeClr val="bg1"/>
                </a:solidFill>
                <a:latin typeface="Lato" panose="020F0502020204030203" pitchFamily="34" charset="0"/>
              </a:rPr>
              <a:t>/blog/</a:t>
            </a:r>
            <a:r>
              <a:rPr lang="en-GB" sz="1400" dirty="0" err="1">
                <a:solidFill>
                  <a:schemeClr val="bg1"/>
                </a:solidFill>
                <a:latin typeface="Lato" panose="020F0502020204030203" pitchFamily="34" charset="0"/>
              </a:rPr>
              <a:t>schluss</a:t>
            </a:r>
            <a:r>
              <a:rPr lang="en-GB" sz="1400" dirty="0">
                <a:solidFill>
                  <a:schemeClr val="bg1"/>
                </a:solidFill>
                <a:latin typeface="Lato" panose="020F0502020204030203" pitchFamily="34" charset="0"/>
              </a:rPr>
              <a:t>-</a:t>
            </a:r>
            <a:r>
              <a:rPr lang="en-GB" sz="1400" dirty="0" err="1">
                <a:solidFill>
                  <a:schemeClr val="bg1"/>
                </a:solidFill>
                <a:latin typeface="Lato" panose="020F0502020204030203" pitchFamily="34" charset="0"/>
              </a:rPr>
              <a:t>mit</a:t>
            </a:r>
            <a:r>
              <a:rPr lang="en-GB" sz="1400" dirty="0">
                <a:solidFill>
                  <a:schemeClr val="bg1"/>
                </a:solidFill>
                <a:latin typeface="Lato" panose="020F0502020204030203" pitchFamily="34" charset="0"/>
              </a:rPr>
              <a:t>-</a:t>
            </a:r>
            <a:r>
              <a:rPr lang="en-GB" sz="1400" dirty="0" err="1">
                <a:solidFill>
                  <a:schemeClr val="bg1"/>
                </a:solidFill>
                <a:latin typeface="Lato" panose="020F0502020204030203" pitchFamily="34" charset="0"/>
              </a:rPr>
              <a:t>trockenem</a:t>
            </a:r>
            <a:r>
              <a:rPr lang="en-GB" sz="1400" dirty="0">
                <a:solidFill>
                  <a:schemeClr val="bg1"/>
                </a:solidFill>
                <a:latin typeface="Lato" panose="020F0502020204030203" pitchFamily="34" charset="0"/>
              </a:rPr>
              <a:t>-</a:t>
            </a:r>
            <a:r>
              <a:rPr lang="en-GB" sz="1400" dirty="0" err="1">
                <a:solidFill>
                  <a:schemeClr val="bg1"/>
                </a:solidFill>
                <a:latin typeface="Lato" panose="020F0502020204030203" pitchFamily="34" charset="0"/>
              </a:rPr>
              <a:t>husten</a:t>
            </a:r>
            <a:r>
              <a:rPr lang="en-GB" sz="1400" dirty="0">
                <a:solidFill>
                  <a:schemeClr val="bg1"/>
                </a:solidFill>
                <a:latin typeface="Lato" panose="020F0502020204030203" pitchFamily="34" charset="0"/>
              </a:rPr>
              <a:t>-</a:t>
            </a:r>
            <a:r>
              <a:rPr lang="en-GB" sz="1400" dirty="0" err="1">
                <a:solidFill>
                  <a:schemeClr val="bg1"/>
                </a:solidFill>
                <a:latin typeface="Lato" panose="020F0502020204030203" pitchFamily="34" charset="0"/>
              </a:rPr>
              <a:t>stallklima</a:t>
            </a:r>
            <a:r>
              <a:rPr lang="en-GB" sz="1400" dirty="0">
                <a:solidFill>
                  <a:schemeClr val="bg1"/>
                </a:solidFill>
                <a:latin typeface="Lato" panose="020F0502020204030203" pitchFamily="34" charset="0"/>
              </a:rPr>
              <a:t>-im-</a:t>
            </a:r>
            <a:r>
              <a:rPr lang="en-GB" sz="1400" dirty="0" err="1">
                <a:solidFill>
                  <a:schemeClr val="bg1"/>
                </a:solidFill>
                <a:latin typeface="Lato" panose="020F0502020204030203" pitchFamily="34" charset="0"/>
              </a:rPr>
              <a:t>pferdestall</a:t>
            </a:r>
            <a:r>
              <a:rPr lang="en-GB" sz="1400" dirty="0">
                <a:solidFill>
                  <a:schemeClr val="bg1"/>
                </a:solidFill>
                <a:latin typeface="Lato" panose="020F0502020204030203" pitchFamily="34" charset="0"/>
              </a:rPr>
              <a:t>/</a:t>
            </a:r>
          </a:p>
        </p:txBody>
      </p:sp>
      <p:sp>
        <p:nvSpPr>
          <p:cNvPr id="10" name="Ring 9">
            <a:extLst>
              <a:ext uri="{FF2B5EF4-FFF2-40B4-BE49-F238E27FC236}">
                <a16:creationId xmlns:a16="http://schemas.microsoft.com/office/drawing/2014/main" id="{F919FDA5-653E-D3C9-A9AD-D00618FDC146}"/>
              </a:ext>
            </a:extLst>
          </p:cNvPr>
          <p:cNvSpPr/>
          <p:nvPr/>
        </p:nvSpPr>
        <p:spPr>
          <a:xfrm>
            <a:off x="7089629" y="3215274"/>
            <a:ext cx="6347402" cy="2883406"/>
          </a:xfrm>
          <a:prstGeom prst="donut">
            <a:avLst>
              <a:gd name="adj" fmla="val 368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Lato" panose="020F0502020204030203" pitchFamily="34" charset="0"/>
            </a:endParaRPr>
          </a:p>
        </p:txBody>
      </p:sp>
      <p:pic>
        <p:nvPicPr>
          <p:cNvPr id="12" name="Grafik 11" descr="Ein Bild, das Text, Screenshot enthält.&#10;&#10;Automatisch generierte Beschreibung">
            <a:extLst>
              <a:ext uri="{FF2B5EF4-FFF2-40B4-BE49-F238E27FC236}">
                <a16:creationId xmlns:a16="http://schemas.microsoft.com/office/drawing/2014/main" id="{2BA71709-E9FB-E499-E618-E8CA105EB699}"/>
              </a:ext>
            </a:extLst>
          </p:cNvPr>
          <p:cNvPicPr>
            <a:picLocks noChangeAspect="1"/>
          </p:cNvPicPr>
          <p:nvPr/>
        </p:nvPicPr>
        <p:blipFill>
          <a:blip r:embed="rId6"/>
          <a:stretch>
            <a:fillRect/>
          </a:stretch>
        </p:blipFill>
        <p:spPr>
          <a:xfrm>
            <a:off x="127590" y="2031026"/>
            <a:ext cx="3790482" cy="5012437"/>
          </a:xfrm>
          <a:prstGeom prst="rect">
            <a:avLst/>
          </a:prstGeom>
        </p:spPr>
      </p:pic>
    </p:spTree>
    <p:extLst>
      <p:ext uri="{BB962C8B-B14F-4D97-AF65-F5344CB8AC3E}">
        <p14:creationId xmlns:p14="http://schemas.microsoft.com/office/powerpoint/2010/main" val="199763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descr="Ein Bild, das Im Haus, Mobiliar, Fenster, Stuhl enthält.&#10;&#10;Automatisch generierte Beschreibung">
            <a:extLst>
              <a:ext uri="{FF2B5EF4-FFF2-40B4-BE49-F238E27FC236}">
                <a16:creationId xmlns:a16="http://schemas.microsoft.com/office/drawing/2014/main" id="{A1010F7F-D3C5-A352-4811-B90FBFF6D9C5}"/>
              </a:ext>
            </a:extLst>
          </p:cNvPr>
          <p:cNvPicPr>
            <a:picLocks noChangeAspect="1"/>
          </p:cNvPicPr>
          <p:nvPr/>
        </p:nvPicPr>
        <p:blipFill>
          <a:blip r:embed="rId3"/>
          <a:srcRect t="16786" r="313" b="7567"/>
          <a:stretch/>
        </p:blipFill>
        <p:spPr>
          <a:xfrm>
            <a:off x="-3651" y="19878"/>
            <a:ext cx="12153811" cy="6917178"/>
          </a:xfrm>
          <a:prstGeom prst="rect">
            <a:avLst/>
          </a:prstGeom>
        </p:spPr>
      </p:pic>
      <p:pic>
        <p:nvPicPr>
          <p:cNvPr id="11" name="Grafik 10" descr="Ein Bild, das Zimmerpflanze, Wand, Im Haus, Pflanze enthält.&#10;&#10;Automatisch generierte Beschreibung">
            <a:extLst>
              <a:ext uri="{FF2B5EF4-FFF2-40B4-BE49-F238E27FC236}">
                <a16:creationId xmlns:a16="http://schemas.microsoft.com/office/drawing/2014/main" id="{3E9A5027-EFE6-6373-E1FE-4465B3F69F75}"/>
              </a:ext>
            </a:extLst>
          </p:cNvPr>
          <p:cNvPicPr>
            <a:picLocks/>
          </p:cNvPicPr>
          <p:nvPr/>
        </p:nvPicPr>
        <p:blipFill>
          <a:blip r:embed="rId4"/>
          <a:srcRect r="10636"/>
          <a:stretch/>
        </p:blipFill>
        <p:spPr>
          <a:xfrm>
            <a:off x="123614" y="2468070"/>
            <a:ext cx="2880000" cy="4320000"/>
          </a:xfrm>
          <a:prstGeom prst="rect">
            <a:avLst/>
          </a:prstGeom>
          <a:ln w="139700" cap="sq">
            <a:solidFill>
              <a:schemeClr val="bg1"/>
            </a:solidFill>
            <a:prstDash val="solid"/>
            <a:miter lim="800000"/>
          </a:ln>
          <a:effectLst>
            <a:softEdge rad="38100"/>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Grafik 14" descr="Ein Bild, das Mobiliar, Tisch, Im Haus, Wand enthält.&#10;&#10;Automatisch generierte Beschreibung">
            <a:extLst>
              <a:ext uri="{FF2B5EF4-FFF2-40B4-BE49-F238E27FC236}">
                <a16:creationId xmlns:a16="http://schemas.microsoft.com/office/drawing/2014/main" id="{273AC228-D135-B56C-E338-2B48CF43A029}"/>
              </a:ext>
            </a:extLst>
          </p:cNvPr>
          <p:cNvPicPr>
            <a:picLocks/>
          </p:cNvPicPr>
          <p:nvPr/>
        </p:nvPicPr>
        <p:blipFill>
          <a:blip r:embed="rId5"/>
          <a:srcRect l="12421"/>
          <a:stretch/>
        </p:blipFill>
        <p:spPr>
          <a:xfrm>
            <a:off x="6139250" y="2463006"/>
            <a:ext cx="2880000" cy="4320000"/>
          </a:xfrm>
          <a:prstGeom prst="rect">
            <a:avLst/>
          </a:prstGeom>
          <a:ln w="139700" cap="sq">
            <a:solidFill>
              <a:schemeClr val="bg1"/>
            </a:solidFill>
            <a:prstDash val="solid"/>
            <a:miter lim="800000"/>
          </a:ln>
          <a:effectLst>
            <a:softEdge rad="38100"/>
          </a:effectLst>
          <a:scene3d>
            <a:camera prst="perspectiveFront" fov="5400000"/>
            <a:lightRig rig="threePt" dir="t">
              <a:rot lat="0" lon="0" rev="2100000"/>
            </a:lightRig>
          </a:scene3d>
          <a:sp3d extrusionH="25400">
            <a:bevelT w="304800" h="152400" prst="hardEdge"/>
            <a:extrusionClr>
              <a:srgbClr val="000000"/>
            </a:extrusionClr>
          </a:sp3d>
        </p:spPr>
      </p:pic>
      <p:pic>
        <p:nvPicPr>
          <p:cNvPr id="24" name="Grafik 23" descr="Ein Bild, das Mobiliar, Buch, Im Haus, Tisch enthält.&#10;&#10;Automatisch generierte Beschreibung">
            <a:extLst>
              <a:ext uri="{FF2B5EF4-FFF2-40B4-BE49-F238E27FC236}">
                <a16:creationId xmlns:a16="http://schemas.microsoft.com/office/drawing/2014/main" id="{1E7D197C-89C8-EB4C-6126-2BE7BAE3F63B}"/>
              </a:ext>
            </a:extLst>
          </p:cNvPr>
          <p:cNvPicPr>
            <a:picLocks/>
          </p:cNvPicPr>
          <p:nvPr/>
        </p:nvPicPr>
        <p:blipFill>
          <a:blip r:embed="rId6"/>
          <a:srcRect l="20418" t="663" r="20418" b="-663"/>
          <a:stretch/>
        </p:blipFill>
        <p:spPr>
          <a:xfrm>
            <a:off x="9158090" y="1757538"/>
            <a:ext cx="2880000" cy="4320000"/>
          </a:xfrm>
          <a:prstGeom prst="rect">
            <a:avLst/>
          </a:prstGeom>
          <a:ln w="139700" cap="sq">
            <a:solidFill>
              <a:schemeClr val="bg1"/>
            </a:solidFill>
            <a:prstDash val="solid"/>
            <a:miter lim="800000"/>
          </a:ln>
          <a:effectLst>
            <a:softEdge rad="38100"/>
          </a:effectLst>
          <a:scene3d>
            <a:camera prst="perspectiveFront" fov="5400000"/>
            <a:lightRig rig="threePt" dir="t">
              <a:rot lat="0" lon="0" rev="2100000"/>
            </a:lightRig>
          </a:scene3d>
          <a:sp3d extrusionH="25400">
            <a:bevelT w="304800" h="152400" prst="hardEdge"/>
            <a:extrusionClr>
              <a:srgbClr val="000000"/>
            </a:extrusionClr>
          </a:sp3d>
        </p:spPr>
      </p:pic>
      <p:sp>
        <p:nvSpPr>
          <p:cNvPr id="29" name="Abgerundetes Rechteck 28">
            <a:extLst>
              <a:ext uri="{FF2B5EF4-FFF2-40B4-BE49-F238E27FC236}">
                <a16:creationId xmlns:a16="http://schemas.microsoft.com/office/drawing/2014/main" id="{E52D846B-A8DD-ACE3-564F-5E14E731A512}"/>
              </a:ext>
            </a:extLst>
          </p:cNvPr>
          <p:cNvSpPr/>
          <p:nvPr/>
        </p:nvSpPr>
        <p:spPr>
          <a:xfrm>
            <a:off x="446047" y="321947"/>
            <a:ext cx="11292603" cy="1272979"/>
          </a:xfrm>
          <a:prstGeom prst="roundRect">
            <a:avLst/>
          </a:prstGeom>
          <a:solidFill>
            <a:srgbClr val="5197BE">
              <a:alpha val="80008"/>
            </a:srgbClr>
          </a:solidFill>
          <a:ln w="44450">
            <a:solidFill>
              <a:schemeClr val="bg1"/>
            </a:solidFill>
          </a:ln>
        </p:spPr>
        <p:txBody>
          <a:bodyPr wrap="none" lIns="36000" tIns="45720" rIns="36000" bIns="45720">
            <a:noAutofit/>
          </a:bodyPr>
          <a:lstStyle/>
          <a:p>
            <a:endParaRPr lang="de-AT" sz="3200" cap="none" spc="50" dirty="0">
              <a:ln w="9525" cmpd="sng">
                <a:noFill/>
                <a:prstDash val="solid"/>
              </a:ln>
              <a:solidFill>
                <a:srgbClr val="70AD47">
                  <a:tint val="1000"/>
                </a:srgbClr>
              </a:solidFill>
              <a:effectLst/>
              <a:latin typeface="Lato" panose="020F0502020204030203" pitchFamily="34" charset="0"/>
            </a:endParaRPr>
          </a:p>
        </p:txBody>
      </p:sp>
      <p:pic>
        <p:nvPicPr>
          <p:cNvPr id="28" name="Grafik 27" descr="Ein Bild, das Aquarium, Grün, Im Haus, Gras enthält.&#10;&#10;Automatisch generierte Beschreibung">
            <a:extLst>
              <a:ext uri="{FF2B5EF4-FFF2-40B4-BE49-F238E27FC236}">
                <a16:creationId xmlns:a16="http://schemas.microsoft.com/office/drawing/2014/main" id="{536A1A0C-782D-9BD1-02E0-1D825C4F6B39}"/>
              </a:ext>
            </a:extLst>
          </p:cNvPr>
          <p:cNvPicPr>
            <a:picLocks/>
          </p:cNvPicPr>
          <p:nvPr/>
        </p:nvPicPr>
        <p:blipFill>
          <a:blip r:embed="rId7"/>
          <a:srcRect l="13358"/>
          <a:stretch/>
        </p:blipFill>
        <p:spPr>
          <a:xfrm>
            <a:off x="3129772" y="1757538"/>
            <a:ext cx="2880000" cy="4321256"/>
          </a:xfrm>
          <a:prstGeom prst="rect">
            <a:avLst/>
          </a:prstGeom>
          <a:ln w="139700" cap="sq">
            <a:solidFill>
              <a:schemeClr val="bg1"/>
            </a:solidFill>
            <a:prstDash val="solid"/>
            <a:miter lim="800000"/>
          </a:ln>
          <a:effectLst>
            <a:softEdge rad="38100"/>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el 25">
            <a:extLst>
              <a:ext uri="{FF2B5EF4-FFF2-40B4-BE49-F238E27FC236}">
                <a16:creationId xmlns:a16="http://schemas.microsoft.com/office/drawing/2014/main" id="{246D8B00-B079-7074-2721-0FA7B959CFC0}"/>
              </a:ext>
            </a:extLst>
          </p:cNvPr>
          <p:cNvSpPr>
            <a:spLocks noGrp="1"/>
          </p:cNvSpPr>
          <p:nvPr>
            <p:ph type="title"/>
          </p:nvPr>
        </p:nvSpPr>
        <p:spPr>
          <a:xfrm>
            <a:off x="453350" y="306591"/>
            <a:ext cx="11285300" cy="1325563"/>
          </a:xfrm>
        </p:spPr>
        <p:txBody>
          <a:bodyPr>
            <a:normAutofit fontScale="90000"/>
          </a:bodyPr>
          <a:lstStyle/>
          <a:p>
            <a:pPr algn="ctr"/>
            <a:r>
              <a:rPr lang="de-DE" dirty="0"/>
              <a:t>Best </a:t>
            </a:r>
            <a:r>
              <a:rPr lang="en-GB" dirty="0"/>
              <a:t>Practise</a:t>
            </a:r>
            <a:r>
              <a:rPr lang="de-DE" dirty="0"/>
              <a:t>: HLWT Wien 21 – Biosaal &amp; Co</a:t>
            </a:r>
          </a:p>
        </p:txBody>
      </p:sp>
      <p:grpSp>
        <p:nvGrpSpPr>
          <p:cNvPr id="14" name="Gruppieren 13">
            <a:extLst>
              <a:ext uri="{FF2B5EF4-FFF2-40B4-BE49-F238E27FC236}">
                <a16:creationId xmlns:a16="http://schemas.microsoft.com/office/drawing/2014/main" id="{8CF4CE7D-43FB-865D-71E5-4A091095A1B1}"/>
              </a:ext>
            </a:extLst>
          </p:cNvPr>
          <p:cNvGrpSpPr/>
          <p:nvPr/>
        </p:nvGrpSpPr>
        <p:grpSpPr>
          <a:xfrm>
            <a:off x="9158090" y="4649897"/>
            <a:ext cx="2895979" cy="2110723"/>
            <a:chOff x="9158396" y="5538195"/>
            <a:chExt cx="2895979" cy="2110723"/>
          </a:xfrm>
        </p:grpSpPr>
        <p:sp>
          <p:nvSpPr>
            <p:cNvPr id="2" name="Abgerundetes Rechteck 1">
              <a:extLst>
                <a:ext uri="{FF2B5EF4-FFF2-40B4-BE49-F238E27FC236}">
                  <a16:creationId xmlns:a16="http://schemas.microsoft.com/office/drawing/2014/main" id="{FAA2797E-C7EE-1FE0-2AB3-A2676CDA2571}"/>
                </a:ext>
              </a:extLst>
            </p:cNvPr>
            <p:cNvSpPr/>
            <p:nvPr/>
          </p:nvSpPr>
          <p:spPr>
            <a:xfrm>
              <a:off x="9158396" y="6238784"/>
              <a:ext cx="2890112" cy="1410134"/>
            </a:xfrm>
            <a:prstGeom prst="roundRect">
              <a:avLst/>
            </a:prstGeom>
            <a:solidFill>
              <a:srgbClr val="5197BE">
                <a:alpha val="80008"/>
              </a:srgbClr>
            </a:solidFill>
            <a:ln w="44450">
              <a:solidFill>
                <a:schemeClr val="bg1"/>
              </a:solidFill>
            </a:ln>
          </p:spPr>
          <p:txBody>
            <a:bodyPr wrap="none" lIns="36000" tIns="45720" rIns="36000" bIns="45720">
              <a:noAutofit/>
            </a:bodyPr>
            <a:lstStyle/>
            <a:p>
              <a:r>
                <a:rPr lang="de-AT" sz="3200" cap="none" spc="50" dirty="0">
                  <a:ln w="9525" cmpd="sng">
                    <a:noFill/>
                    <a:prstDash val="solid"/>
                  </a:ln>
                  <a:solidFill>
                    <a:srgbClr val="70AD47">
                      <a:tint val="1000"/>
                    </a:srgbClr>
                  </a:solidFill>
                  <a:effectLst/>
                  <a:latin typeface="Lato" panose="020F0502020204030203" pitchFamily="34" charset="0"/>
                </a:rPr>
                <a:t>Matura mit</a:t>
              </a:r>
              <a:br>
                <a:rPr lang="de-AT" sz="3200" cap="none" spc="50" dirty="0">
                  <a:ln w="9525" cmpd="sng">
                    <a:noFill/>
                    <a:prstDash val="solid"/>
                  </a:ln>
                  <a:solidFill>
                    <a:srgbClr val="70AD47">
                      <a:tint val="1000"/>
                    </a:srgbClr>
                  </a:solidFill>
                  <a:effectLst/>
                  <a:latin typeface="Lato" panose="020F0502020204030203" pitchFamily="34" charset="0"/>
                </a:rPr>
              </a:br>
              <a:r>
                <a:rPr lang="de-AT" sz="3200" cap="none" spc="50" dirty="0">
                  <a:ln w="9525" cmpd="sng">
                    <a:noFill/>
                    <a:prstDash val="solid"/>
                  </a:ln>
                  <a:solidFill>
                    <a:srgbClr val="70AD47">
                      <a:tint val="1000"/>
                    </a:srgbClr>
                  </a:solidFill>
                  <a:effectLst/>
                  <a:latin typeface="Lato" panose="020F0502020204030203" pitchFamily="34" charset="0"/>
                </a:rPr>
                <a:t>HEPA &amp; Birdie</a:t>
              </a:r>
            </a:p>
          </p:txBody>
        </p:sp>
        <p:grpSp>
          <p:nvGrpSpPr>
            <p:cNvPr id="10" name="Gruppieren 9">
              <a:extLst>
                <a:ext uri="{FF2B5EF4-FFF2-40B4-BE49-F238E27FC236}">
                  <a16:creationId xmlns:a16="http://schemas.microsoft.com/office/drawing/2014/main" id="{EBC490D9-AB3A-0E32-5E3B-9896C6736C6F}"/>
                </a:ext>
              </a:extLst>
            </p:cNvPr>
            <p:cNvGrpSpPr/>
            <p:nvPr/>
          </p:nvGrpSpPr>
          <p:grpSpPr>
            <a:xfrm>
              <a:off x="11422925" y="5538195"/>
              <a:ext cx="631450" cy="1418739"/>
              <a:chOff x="8225161" y="3259845"/>
              <a:chExt cx="631450" cy="1418739"/>
            </a:xfrm>
          </p:grpSpPr>
          <p:sp>
            <p:nvSpPr>
              <p:cNvPr id="12" name="Oval 11">
                <a:extLst>
                  <a:ext uri="{FF2B5EF4-FFF2-40B4-BE49-F238E27FC236}">
                    <a16:creationId xmlns:a16="http://schemas.microsoft.com/office/drawing/2014/main" id="{1026566A-32E3-D8C6-BC3D-288912EAE13C}"/>
                  </a:ext>
                </a:extLst>
              </p:cNvPr>
              <p:cNvSpPr/>
              <p:nvPr/>
            </p:nvSpPr>
            <p:spPr>
              <a:xfrm>
                <a:off x="8225161" y="3884876"/>
                <a:ext cx="569137" cy="577164"/>
              </a:xfrm>
              <a:prstGeom prst="ellipse">
                <a:avLst/>
              </a:prstGeom>
              <a:solidFill>
                <a:srgbClr val="F5D9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Lato" panose="020F0502020204030203" pitchFamily="34" charset="0"/>
                </a:endParaRPr>
              </a:p>
            </p:txBody>
          </p:sp>
          <p:pic>
            <p:nvPicPr>
              <p:cNvPr id="13" name="Grafik 12" descr="Ein Bild, das Text, Gerät, Elektronisches Gerät, Handy enthält.&#10;&#10;Automatisch generierte Beschreibung">
                <a:extLst>
                  <a:ext uri="{FF2B5EF4-FFF2-40B4-BE49-F238E27FC236}">
                    <a16:creationId xmlns:a16="http://schemas.microsoft.com/office/drawing/2014/main" id="{EADE0B7A-9CFE-2778-7E18-FA6E0588B32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81" b="89222" l="9409" r="97312">
                            <a14:foregroundMark x1="89247" y1="19162" x2="90591" y2="51497"/>
                            <a14:foregroundMark x1="90591" y1="51497" x2="88861" y2="69362"/>
                            <a14:foregroundMark x1="89024" y1="70760" x2="91398" y2="51497"/>
                            <a14:foregroundMark x1="91398" y1="51497" x2="93151" y2="65381"/>
                            <a14:foregroundMark x1="91935" y1="47904" x2="95161" y2="53892"/>
                            <a14:foregroundMark x1="96774" y1="58683" x2="96774" y2="59715"/>
                            <a14:foregroundMark x1="83871" y1="55689" x2="83871" y2="60479"/>
                            <a14:foregroundMark x1="85753" y1="61677" x2="90591" y2="76048"/>
                            <a14:foregroundMark x1="94355" y1="64671" x2="83602" y2="59281"/>
                            <a14:foregroundMark x1="95161" y1="64072" x2="83602" y2="59281"/>
                            <a14:foregroundMark x1="89247" y1="80838" x2="84677" y2="58683"/>
                            <a14:foregroundMark x1="94355" y1="73054" x2="95430" y2="68263"/>
                            <a14:backgroundMark x1="80376" y1="21557" x2="80645" y2="52096"/>
                            <a14:backgroundMark x1="80645" y1="52096" x2="80376" y2="17365"/>
                            <a14:backgroundMark x1="98005" y1="68862" x2="98118" y2="71257"/>
                            <a14:backgroundMark x1="97948" y1="67665" x2="97976" y2="68263"/>
                            <a14:backgroundMark x1="97920" y1="67066" x2="97948" y2="67665"/>
                            <a14:backgroundMark x1="79484" y1="60479" x2="79301" y2="69461"/>
                            <a14:backgroundMark x1="79570" y1="70659" x2="79570" y2="70659"/>
                            <a14:backgroundMark x1="84930" y1="76162" x2="85753" y2="83234"/>
                            <a14:backgroundMark x1="83104" y1="60479" x2="83602" y2="64759"/>
                            <a14:backgroundMark x1="82412" y1="54533" x2="82547" y2="55689"/>
                            <a14:backgroundMark x1="95974" y1="67248" x2="98387" y2="63473"/>
                            <a14:backgroundMark x1="85753" y1="83234" x2="87668" y2="80239"/>
                            <a14:backgroundMark x1="98387" y1="63473" x2="96774" y2="50898"/>
                          </a14:backgroundRemoval>
                        </a14:imgEffect>
                      </a14:imgLayer>
                    </a14:imgProps>
                  </a:ext>
                </a:extLst>
              </a:blip>
              <a:srcRect l="80059"/>
              <a:stretch/>
            </p:blipFill>
            <p:spPr>
              <a:xfrm>
                <a:off x="8225161" y="3259845"/>
                <a:ext cx="631450" cy="1418739"/>
              </a:xfrm>
              <a:prstGeom prst="rect">
                <a:avLst/>
              </a:prstGeom>
            </p:spPr>
          </p:pic>
        </p:grpSp>
      </p:grpSp>
    </p:spTree>
    <p:extLst>
      <p:ext uri="{BB962C8B-B14F-4D97-AF65-F5344CB8AC3E}">
        <p14:creationId xmlns:p14="http://schemas.microsoft.com/office/powerpoint/2010/main" val="4871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DD46AC-8E99-D816-1D8C-95A49DB3893C}"/>
              </a:ext>
            </a:extLst>
          </p:cNvPr>
          <p:cNvSpPr>
            <a:spLocks noGrp="1"/>
          </p:cNvSpPr>
          <p:nvPr>
            <p:ph type="title"/>
          </p:nvPr>
        </p:nvSpPr>
        <p:spPr/>
        <p:txBody>
          <a:bodyPr>
            <a:normAutofit/>
          </a:bodyPr>
          <a:lstStyle/>
          <a:p>
            <a:r>
              <a:rPr lang="de-DE" dirty="0"/>
              <a:t>Effekte guter &amp; gesunder Raumluft</a:t>
            </a:r>
          </a:p>
        </p:txBody>
      </p:sp>
      <p:sp>
        <p:nvSpPr>
          <p:cNvPr id="3" name="Inhaltsplatzhalter 2">
            <a:extLst>
              <a:ext uri="{FF2B5EF4-FFF2-40B4-BE49-F238E27FC236}">
                <a16:creationId xmlns:a16="http://schemas.microsoft.com/office/drawing/2014/main" id="{1980B731-F347-D72E-E845-95209AF64A70}"/>
              </a:ext>
            </a:extLst>
          </p:cNvPr>
          <p:cNvSpPr>
            <a:spLocks noGrp="1"/>
          </p:cNvSpPr>
          <p:nvPr>
            <p:ph idx="1"/>
          </p:nvPr>
        </p:nvSpPr>
        <p:spPr>
          <a:xfrm>
            <a:off x="838200" y="1690688"/>
            <a:ext cx="11440886" cy="4964590"/>
          </a:xfrm>
        </p:spPr>
        <p:txBody>
          <a:bodyPr>
            <a:normAutofit fontScale="62500" lnSpcReduction="20000"/>
          </a:bodyPr>
          <a:lstStyle/>
          <a:p>
            <a:pPr marL="542925" indent="-542925">
              <a:lnSpc>
                <a:spcPct val="150000"/>
              </a:lnSpc>
              <a:buFont typeface="Wingdings" pitchFamily="2" charset="2"/>
              <a:buChar char="ü"/>
            </a:pPr>
            <a:r>
              <a:rPr lang="de-DE" sz="4900" dirty="0"/>
              <a:t>Mehr Wohlbefinden und Gesundheit </a:t>
            </a:r>
          </a:p>
          <a:p>
            <a:pPr marL="542925" indent="-542925">
              <a:lnSpc>
                <a:spcPct val="150000"/>
              </a:lnSpc>
              <a:buFont typeface="Wingdings" pitchFamily="2" charset="2"/>
              <a:buChar char="ü"/>
            </a:pPr>
            <a:r>
              <a:rPr lang="de-DE" sz="4900" dirty="0"/>
              <a:t>Weniger Fehlzeiten und Krankenstandstage (&gt;30% in KIGAs)</a:t>
            </a:r>
          </a:p>
          <a:p>
            <a:pPr marL="542925" indent="-542925">
              <a:lnSpc>
                <a:spcPct val="150000"/>
              </a:lnSpc>
              <a:buFont typeface="Wingdings" pitchFamily="2" charset="2"/>
              <a:buChar char="ü"/>
            </a:pPr>
            <a:r>
              <a:rPr lang="de-DE" sz="4900" dirty="0"/>
              <a:t>Weniger Ausfälle, mehr soziale Teilhabe</a:t>
            </a:r>
          </a:p>
          <a:p>
            <a:pPr marL="542925" indent="-542925">
              <a:lnSpc>
                <a:spcPct val="150000"/>
              </a:lnSpc>
              <a:buFont typeface="Wingdings" pitchFamily="2" charset="2"/>
              <a:buChar char="ü"/>
            </a:pPr>
            <a:r>
              <a:rPr lang="de-DE" sz="4900" dirty="0"/>
              <a:t>Weniger Betreuungsaufwand in den Familien</a:t>
            </a:r>
          </a:p>
          <a:p>
            <a:pPr marL="542925" indent="-542925">
              <a:lnSpc>
                <a:spcPct val="150000"/>
              </a:lnSpc>
              <a:buFont typeface="Wingdings" pitchFamily="2" charset="2"/>
              <a:buChar char="ü"/>
            </a:pPr>
            <a:r>
              <a:rPr lang="de-DE" sz="4900" dirty="0"/>
              <a:t>Mehr Konzentration &amp; Leistungsfähigkeit </a:t>
            </a:r>
          </a:p>
          <a:p>
            <a:pPr marL="542925" indent="-542925">
              <a:lnSpc>
                <a:spcPct val="150000"/>
              </a:lnSpc>
              <a:buFont typeface="Wingdings" pitchFamily="2" charset="2"/>
              <a:buChar char="ü"/>
            </a:pPr>
            <a:r>
              <a:rPr lang="de-DE" sz="4900" dirty="0"/>
              <a:t>Volkswirtschaftliche Kostenreduktion (3-4 Mrd. € in Ö/a)</a:t>
            </a:r>
          </a:p>
          <a:p>
            <a:pPr marL="542925" indent="-542925">
              <a:lnSpc>
                <a:spcPct val="150000"/>
              </a:lnSpc>
              <a:buFont typeface="Wingdings" pitchFamily="2" charset="2"/>
              <a:buChar char="ü"/>
            </a:pPr>
            <a:r>
              <a:rPr lang="de-DE" sz="4900" dirty="0"/>
              <a:t>Effizientes Lüften + HEPA-Filter: Energiekostenreduktion</a:t>
            </a:r>
          </a:p>
          <a:p>
            <a:endParaRPr lang="de-DE" dirty="0"/>
          </a:p>
          <a:p>
            <a:endParaRPr lang="de-DE" dirty="0"/>
          </a:p>
        </p:txBody>
      </p:sp>
    </p:spTree>
    <p:extLst>
      <p:ext uri="{BB962C8B-B14F-4D97-AF65-F5344CB8AC3E}">
        <p14:creationId xmlns:p14="http://schemas.microsoft.com/office/powerpoint/2010/main" val="285090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Muster, Design, Quadrat, Pixel enthält.&#10;&#10;Automatisch generierte Beschreibung">
            <a:extLst>
              <a:ext uri="{FF2B5EF4-FFF2-40B4-BE49-F238E27FC236}">
                <a16:creationId xmlns:a16="http://schemas.microsoft.com/office/drawing/2014/main" id="{641B8A47-DC68-0038-35EE-BE96E360CBAE}"/>
              </a:ext>
            </a:extLst>
          </p:cNvPr>
          <p:cNvPicPr>
            <a:picLocks noGrp="1" noChangeAspect="1"/>
          </p:cNvPicPr>
          <p:nvPr>
            <p:ph idx="1"/>
          </p:nvPr>
        </p:nvPicPr>
        <p:blipFill>
          <a:blip r:embed="rId2"/>
          <a:stretch>
            <a:fillRect/>
          </a:stretch>
        </p:blipFill>
        <p:spPr>
          <a:xfrm>
            <a:off x="9072419" y="1995055"/>
            <a:ext cx="2867890" cy="2867890"/>
          </a:xfrm>
        </p:spPr>
      </p:pic>
      <p:pic>
        <p:nvPicPr>
          <p:cNvPr id="7" name="Grafik 6">
            <a:extLst>
              <a:ext uri="{FF2B5EF4-FFF2-40B4-BE49-F238E27FC236}">
                <a16:creationId xmlns:a16="http://schemas.microsoft.com/office/drawing/2014/main" id="{BE7DEAB5-E1E4-FD98-137D-7AA6C46C4D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06817" y="622300"/>
            <a:ext cx="4064000" cy="5613400"/>
          </a:xfrm>
          <a:prstGeom prst="rect">
            <a:avLst/>
          </a:prstGeom>
        </p:spPr>
      </p:pic>
      <p:pic>
        <p:nvPicPr>
          <p:cNvPr id="9" name="Grafik 8">
            <a:extLst>
              <a:ext uri="{FF2B5EF4-FFF2-40B4-BE49-F238E27FC236}">
                <a16:creationId xmlns:a16="http://schemas.microsoft.com/office/drawing/2014/main" id="{A3DF0CEB-7B64-062B-F782-DD9BB43F639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1215" y="622300"/>
            <a:ext cx="4064000" cy="5613400"/>
          </a:xfrm>
          <a:prstGeom prst="rect">
            <a:avLst/>
          </a:prstGeom>
        </p:spPr>
      </p:pic>
    </p:spTree>
    <p:extLst>
      <p:ext uri="{BB962C8B-B14F-4D97-AF65-F5344CB8AC3E}">
        <p14:creationId xmlns:p14="http://schemas.microsoft.com/office/powerpoint/2010/main" val="1442553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DD46AC-8E99-D816-1D8C-95A49DB3893C}"/>
              </a:ext>
            </a:extLst>
          </p:cNvPr>
          <p:cNvSpPr>
            <a:spLocks noGrp="1"/>
          </p:cNvSpPr>
          <p:nvPr>
            <p:ph type="title"/>
          </p:nvPr>
        </p:nvSpPr>
        <p:spPr/>
        <p:txBody>
          <a:bodyPr>
            <a:normAutofit/>
          </a:bodyPr>
          <a:lstStyle/>
          <a:p>
            <a:r>
              <a:rPr lang="de-DE" dirty="0"/>
              <a:t>IGÖ – Verein aus eigener Betroffenheit</a:t>
            </a:r>
          </a:p>
        </p:txBody>
      </p:sp>
      <p:sp>
        <p:nvSpPr>
          <p:cNvPr id="3" name="Inhaltsplatzhalter 2">
            <a:extLst>
              <a:ext uri="{FF2B5EF4-FFF2-40B4-BE49-F238E27FC236}">
                <a16:creationId xmlns:a16="http://schemas.microsoft.com/office/drawing/2014/main" id="{1980B731-F347-D72E-E845-95209AF64A70}"/>
              </a:ext>
            </a:extLst>
          </p:cNvPr>
          <p:cNvSpPr>
            <a:spLocks noGrp="1"/>
          </p:cNvSpPr>
          <p:nvPr>
            <p:ph idx="1"/>
          </p:nvPr>
        </p:nvSpPr>
        <p:spPr>
          <a:xfrm>
            <a:off x="968828" y="1528285"/>
            <a:ext cx="10767646" cy="4964590"/>
          </a:xfrm>
        </p:spPr>
        <p:txBody>
          <a:bodyPr>
            <a:noAutofit/>
          </a:bodyPr>
          <a:lstStyle/>
          <a:p>
            <a:pPr marL="542925" indent="-542925">
              <a:lnSpc>
                <a:spcPct val="130000"/>
              </a:lnSpc>
              <a:buFont typeface="Wingdings" pitchFamily="2" charset="2"/>
              <a:buChar char="ü"/>
            </a:pPr>
            <a:r>
              <a:rPr lang="de-DE" sz="3200" dirty="0"/>
              <a:t>Ehrenamtliches Engagement</a:t>
            </a:r>
          </a:p>
          <a:p>
            <a:pPr marL="542925" indent="-542925">
              <a:lnSpc>
                <a:spcPct val="130000"/>
              </a:lnSpc>
              <a:buFont typeface="Wingdings" pitchFamily="2" charset="2"/>
              <a:buChar char="ü"/>
            </a:pPr>
            <a:r>
              <a:rPr lang="de-DE" sz="3200" dirty="0"/>
              <a:t>Fokus Bildungseinrichtungen</a:t>
            </a:r>
          </a:p>
          <a:p>
            <a:pPr marL="542925" indent="-542925">
              <a:lnSpc>
                <a:spcPct val="130000"/>
              </a:lnSpc>
              <a:buFont typeface="Wingdings" pitchFamily="2" charset="2"/>
              <a:buChar char="ü"/>
            </a:pPr>
            <a:r>
              <a:rPr lang="de-DE" sz="3200" dirty="0" err="1"/>
              <a:t>Botschafter:innen</a:t>
            </a:r>
            <a:r>
              <a:rPr lang="de-DE" sz="3200" dirty="0"/>
              <a:t> &amp; Mitglieder</a:t>
            </a:r>
          </a:p>
          <a:p>
            <a:pPr marL="542925" indent="-542925">
              <a:lnSpc>
                <a:spcPct val="130000"/>
              </a:lnSpc>
              <a:buFont typeface="Wingdings" pitchFamily="2" charset="2"/>
              <a:buChar char="ü"/>
            </a:pPr>
            <a:r>
              <a:rPr lang="de-DE" sz="3200" dirty="0"/>
              <a:t>Themenpositionierung: Pressekonferenzen &amp; Medien </a:t>
            </a:r>
          </a:p>
          <a:p>
            <a:pPr marL="542925" indent="-542925">
              <a:lnSpc>
                <a:spcPct val="130000"/>
              </a:lnSpc>
              <a:buFont typeface="Wingdings" pitchFamily="2" charset="2"/>
              <a:buChar char="ü"/>
            </a:pPr>
            <a:r>
              <a:rPr lang="de-DE" sz="3200" dirty="0"/>
              <a:t>Ärztekammer </a:t>
            </a:r>
            <a:r>
              <a:rPr lang="de-DE" sz="3200" dirty="0" err="1"/>
              <a:t>Expert:innengruppe</a:t>
            </a:r>
            <a:r>
              <a:rPr lang="de-DE" sz="3200" dirty="0"/>
              <a:t> &amp; Stakeholder</a:t>
            </a:r>
          </a:p>
          <a:p>
            <a:pPr marL="542925" indent="-542925">
              <a:lnSpc>
                <a:spcPct val="130000"/>
              </a:lnSpc>
              <a:buFont typeface="Wingdings" pitchFamily="2" charset="2"/>
              <a:buChar char="ü"/>
            </a:pPr>
            <a:r>
              <a:rPr lang="de-DE" sz="3200" dirty="0"/>
              <a:t>Schulplakat, Infomaterial &amp; Beratung</a:t>
            </a:r>
          </a:p>
          <a:p>
            <a:pPr marL="542925" indent="-542925">
              <a:lnSpc>
                <a:spcPct val="130000"/>
              </a:lnSpc>
              <a:buFont typeface="Wingdings" pitchFamily="2" charset="2"/>
              <a:buChar char="ü"/>
            </a:pPr>
            <a:r>
              <a:rPr lang="de-DE" sz="3200" dirty="0"/>
              <a:t>Plakette für #</a:t>
            </a:r>
            <a:r>
              <a:rPr lang="de-DE" sz="3200" dirty="0" err="1"/>
              <a:t>SaubereLuft</a:t>
            </a:r>
            <a:endParaRPr lang="de-DE" sz="3200" dirty="0"/>
          </a:p>
        </p:txBody>
      </p:sp>
    </p:spTree>
    <p:extLst>
      <p:ext uri="{BB962C8B-B14F-4D97-AF65-F5344CB8AC3E}">
        <p14:creationId xmlns:p14="http://schemas.microsoft.com/office/powerpoint/2010/main" val="349943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ournal Logo">
            <a:extLst>
              <a:ext uri="{FF2B5EF4-FFF2-40B4-BE49-F238E27FC236}">
                <a16:creationId xmlns:a16="http://schemas.microsoft.com/office/drawing/2014/main" id="{6BB308A9-31A8-9F2F-FE11-35956FDE4F1A}"/>
              </a:ext>
            </a:extLst>
          </p:cNvPr>
          <p:cNvPicPr/>
          <p:nvPr/>
        </p:nvPicPr>
        <p:blipFill>
          <a:blip r:embed="rId3" cstate="hqprint">
            <a:extLst>
              <a:ext uri="{28A0092B-C50C-407E-A947-70E740481C1C}">
                <a14:useLocalDpi xmlns:a14="http://schemas.microsoft.com/office/drawing/2010/main"/>
              </a:ext>
            </a:extLst>
          </a:blip>
          <a:stretch/>
        </p:blipFill>
        <p:spPr>
          <a:xfrm>
            <a:off x="179999" y="180000"/>
            <a:ext cx="3734475" cy="662716"/>
          </a:xfrm>
          <a:prstGeom prst="rect">
            <a:avLst/>
          </a:prstGeom>
          <a:ln>
            <a:noFill/>
          </a:ln>
        </p:spPr>
      </p:pic>
      <p:sp>
        <p:nvSpPr>
          <p:cNvPr id="5" name="TextShape 1">
            <a:extLst>
              <a:ext uri="{FF2B5EF4-FFF2-40B4-BE49-F238E27FC236}">
                <a16:creationId xmlns:a16="http://schemas.microsoft.com/office/drawing/2014/main" id="{BC75F2DB-E79A-A52D-3870-A983375A6CEB}"/>
              </a:ext>
            </a:extLst>
          </p:cNvPr>
          <p:cNvSpPr txBox="1"/>
          <p:nvPr/>
        </p:nvSpPr>
        <p:spPr>
          <a:xfrm>
            <a:off x="0" y="5495234"/>
            <a:ext cx="12192000" cy="543600"/>
          </a:xfrm>
          <a:prstGeom prst="rect">
            <a:avLst/>
          </a:prstGeom>
          <a:noFill/>
          <a:ln>
            <a:noFill/>
          </a:ln>
        </p:spPr>
        <p:txBody>
          <a:bodyPr lIns="90000" tIns="45000" rIns="90000" bIns="45000"/>
          <a:lstStyle/>
          <a:p>
            <a:pPr algn="ctr"/>
            <a:r>
              <a:rPr lang="en-US" sz="2400" strike="noStrike" spc="-1" dirty="0">
                <a:solidFill>
                  <a:schemeClr val="bg1"/>
                </a:solidFill>
                <a:latin typeface="Lato" panose="020F0502020204030203" pitchFamily="34" charset="0"/>
              </a:rPr>
              <a:t>Lessons from the COVID-19 pandemic for ventilation and indoor air quality, Volume: 385, Issue: 6707, Pages: 396-401, DOI: (10.1126/science.adp2241)</a:t>
            </a:r>
            <a:br>
              <a:rPr lang="en-US" sz="2400" strike="noStrike" spc="-1" dirty="0">
                <a:solidFill>
                  <a:schemeClr val="bg1"/>
                </a:solidFill>
                <a:latin typeface="Lato" panose="020F0502020204030203" pitchFamily="34" charset="0"/>
              </a:rPr>
            </a:br>
            <a:r>
              <a:rPr lang="en-US" sz="2400" strike="noStrike" spc="-1" dirty="0">
                <a:solidFill>
                  <a:schemeClr val="bg1"/>
                </a:solidFill>
                <a:highlight>
                  <a:srgbClr val="EEEEEE"/>
                </a:highlight>
                <a:latin typeface="Lato" panose="020F0502020204030203" pitchFamily="34" charset="0"/>
                <a:hlinkClick r:id="rId4"/>
              </a:rPr>
              <a:t>https://www.science.org/doi/10.1126/science.adp2241#F3</a:t>
            </a:r>
            <a:r>
              <a:rPr lang="en-US" sz="2400" strike="noStrike" spc="-1" dirty="0">
                <a:solidFill>
                  <a:schemeClr val="bg1"/>
                </a:solidFill>
                <a:highlight>
                  <a:srgbClr val="EEEEEE"/>
                </a:highlight>
                <a:latin typeface="Lato" panose="020F0502020204030203" pitchFamily="34" charset="0"/>
              </a:rPr>
              <a:t>  </a:t>
            </a:r>
          </a:p>
        </p:txBody>
      </p:sp>
      <p:pic>
        <p:nvPicPr>
          <p:cNvPr id="7" name="Grafik 6" descr="Ein Bild, das Text, Screenshot, Design enthält.&#10;&#10;Automatisch generierte Beschreibung">
            <a:extLst>
              <a:ext uri="{FF2B5EF4-FFF2-40B4-BE49-F238E27FC236}">
                <a16:creationId xmlns:a16="http://schemas.microsoft.com/office/drawing/2014/main" id="{C778FA93-7400-5947-3743-AB3BAB75E196}"/>
              </a:ext>
            </a:extLst>
          </p:cNvPr>
          <p:cNvPicPr>
            <a:picLocks noChangeAspect="1"/>
          </p:cNvPicPr>
          <p:nvPr/>
        </p:nvPicPr>
        <p:blipFill>
          <a:blip r:embed="rId5"/>
          <a:stretch>
            <a:fillRect/>
          </a:stretch>
        </p:blipFill>
        <p:spPr>
          <a:xfrm>
            <a:off x="47217" y="1511300"/>
            <a:ext cx="12118046" cy="3858950"/>
          </a:xfrm>
          <a:prstGeom prst="rect">
            <a:avLst/>
          </a:prstGeom>
        </p:spPr>
      </p:pic>
    </p:spTree>
    <p:extLst>
      <p:ext uri="{BB962C8B-B14F-4D97-AF65-F5344CB8AC3E}">
        <p14:creationId xmlns:p14="http://schemas.microsoft.com/office/powerpoint/2010/main" val="1641399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BE2C349-2311-1DED-4B79-6A5DF3AB9DE4}"/>
              </a:ext>
            </a:extLst>
          </p:cNvPr>
          <p:cNvPicPr>
            <a:picLocks noChangeAspect="1"/>
          </p:cNvPicPr>
          <p:nvPr/>
        </p:nvPicPr>
        <p:blipFill>
          <a:blip r:embed="rId2"/>
          <a:srcRect t="6137" b="6455"/>
          <a:stretch/>
        </p:blipFill>
        <p:spPr>
          <a:xfrm>
            <a:off x="7097486" y="-81760"/>
            <a:ext cx="5617028" cy="7041359"/>
          </a:xfrm>
          <a:prstGeom prst="rect">
            <a:avLst/>
          </a:prstGeom>
        </p:spPr>
      </p:pic>
      <p:pic>
        <p:nvPicPr>
          <p:cNvPr id="8" name="Picture 2" descr="Bandolinos">
            <a:extLst>
              <a:ext uri="{FF2B5EF4-FFF2-40B4-BE49-F238E27FC236}">
                <a16:creationId xmlns:a16="http://schemas.microsoft.com/office/drawing/2014/main" id="{A6BA6685-DE6A-8AC1-CC3F-E6259128210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134" t="13513" r="-352" b="16047"/>
          <a:stretch/>
        </p:blipFill>
        <p:spPr bwMode="auto">
          <a:xfrm rot="211444">
            <a:off x="-447479" y="-274018"/>
            <a:ext cx="7856234" cy="5692309"/>
          </a:xfrm>
          <a:prstGeom prst="rect">
            <a:avLst/>
          </a:prstGeom>
          <a:noFill/>
          <a:extLst>
            <a:ext uri="{909E8E84-426E-40DD-AFC4-6F175D3DCCD1}">
              <a14:hiddenFill xmlns:a14="http://schemas.microsoft.com/office/drawing/2010/main">
                <a:solidFill>
                  <a:srgbClr val="FFFFFF"/>
                </a:solidFill>
              </a14:hiddenFill>
            </a:ext>
          </a:extLst>
        </p:spPr>
      </p:pic>
      <p:pic>
        <p:nvPicPr>
          <p:cNvPr id="6" name="Inhaltsplatzhalter 4" descr="Ein Bild, das Text, Screenshot, Onlinewerbung, Marke enthält.&#10;&#10;Automatisch generierte Beschreibung">
            <a:extLst>
              <a:ext uri="{FF2B5EF4-FFF2-40B4-BE49-F238E27FC236}">
                <a16:creationId xmlns:a16="http://schemas.microsoft.com/office/drawing/2014/main" id="{8E90D891-7881-BE10-C696-90FEDD8198F1}"/>
              </a:ext>
            </a:extLst>
          </p:cNvPr>
          <p:cNvPicPr>
            <a:picLocks noGrp="1" noChangeAspect="1"/>
          </p:cNvPicPr>
          <p:nvPr>
            <p:ph idx="1"/>
          </p:nvPr>
        </p:nvPicPr>
        <p:blipFill>
          <a:blip r:embed="rId4" cstate="hqprint">
            <a:extLst>
              <a:ext uri="{28A0092B-C50C-407E-A947-70E740481C1C}">
                <a14:useLocalDpi xmlns:a14="http://schemas.microsoft.com/office/drawing/2010/main"/>
              </a:ext>
            </a:extLst>
          </a:blip>
          <a:srcRect t="-375" r="-13" b="-2303"/>
          <a:stretch/>
        </p:blipFill>
        <p:spPr>
          <a:xfrm>
            <a:off x="3645747" y="-129631"/>
            <a:ext cx="4900506" cy="7137099"/>
          </a:xfrm>
          <a:prstGeom prst="rect">
            <a:avLst/>
          </a:prstGeom>
        </p:spPr>
      </p:pic>
      <p:sp>
        <p:nvSpPr>
          <p:cNvPr id="9" name="Abgerundetes Rechteck 8">
            <a:extLst>
              <a:ext uri="{FF2B5EF4-FFF2-40B4-BE49-F238E27FC236}">
                <a16:creationId xmlns:a16="http://schemas.microsoft.com/office/drawing/2014/main" id="{AFE2B858-DAFE-B302-6DB3-6994BC5E5CF6}"/>
              </a:ext>
            </a:extLst>
          </p:cNvPr>
          <p:cNvSpPr/>
          <p:nvPr/>
        </p:nvSpPr>
        <p:spPr>
          <a:xfrm>
            <a:off x="251278" y="5480199"/>
            <a:ext cx="3229360" cy="1237127"/>
          </a:xfrm>
          <a:prstGeom prst="roundRect">
            <a:avLst/>
          </a:prstGeom>
          <a:solidFill>
            <a:srgbClr val="5197BE"/>
          </a:solidFill>
          <a:ln w="44450">
            <a:solidFill>
              <a:schemeClr val="bg1"/>
            </a:solidFill>
          </a:ln>
        </p:spPr>
        <p:txBody>
          <a:bodyPr wrap="none" lIns="36000" tIns="45720" rIns="36000" bIns="45720">
            <a:noAutofit/>
          </a:bodyPr>
          <a:lstStyle/>
          <a:p>
            <a:pPr algn="ctr"/>
            <a:r>
              <a:rPr lang="de-AT" sz="3200" u="sng" spc="50" dirty="0">
                <a:ln w="9525" cmpd="sng">
                  <a:noFill/>
                  <a:prstDash val="solid"/>
                </a:ln>
                <a:solidFill>
                  <a:srgbClr val="70AD47">
                    <a:tint val="1000"/>
                  </a:srgbClr>
                </a:solidFill>
                <a:latin typeface="Lato" panose="020F0502020204030203" pitchFamily="34" charset="0"/>
              </a:rPr>
              <a:t>Spiel-, Lern- &amp;</a:t>
            </a:r>
            <a:br>
              <a:rPr lang="de-AT" sz="3200" u="sng" spc="50" dirty="0">
                <a:ln w="9525" cmpd="sng">
                  <a:noFill/>
                  <a:prstDash val="solid"/>
                </a:ln>
                <a:solidFill>
                  <a:srgbClr val="70AD47">
                    <a:tint val="1000"/>
                  </a:srgbClr>
                </a:solidFill>
                <a:latin typeface="Lato" panose="020F0502020204030203" pitchFamily="34" charset="0"/>
              </a:rPr>
            </a:br>
            <a:r>
              <a:rPr lang="de-AT" sz="3200" u="sng" spc="50" dirty="0">
                <a:ln w="9525" cmpd="sng">
                  <a:noFill/>
                  <a:prstDash val="solid"/>
                </a:ln>
                <a:solidFill>
                  <a:srgbClr val="70AD47">
                    <a:tint val="1000"/>
                  </a:srgbClr>
                </a:solidFill>
                <a:latin typeface="Lato" panose="020F0502020204030203" pitchFamily="34" charset="0"/>
              </a:rPr>
              <a:t>Infomaterial</a:t>
            </a:r>
            <a:r>
              <a:rPr lang="de-AT" sz="3200" u="sng" spc="50" dirty="0">
                <a:ln w="9525" cmpd="sng">
                  <a:noFill/>
                  <a:prstDash val="solid"/>
                </a:ln>
                <a:solidFill>
                  <a:srgbClr val="70AD47">
                    <a:tint val="1000"/>
                  </a:srgbClr>
                </a:solidFill>
                <a:effectLst/>
                <a:latin typeface="Lato" panose="020F0502020204030203" pitchFamily="34" charset="0"/>
              </a:rPr>
              <a:t>:</a:t>
            </a:r>
            <a:br>
              <a:rPr lang="de-AT" sz="3200" spc="50" dirty="0">
                <a:ln w="9525" cmpd="sng">
                  <a:noFill/>
                  <a:prstDash val="solid"/>
                </a:ln>
                <a:solidFill>
                  <a:srgbClr val="70AD47">
                    <a:tint val="1000"/>
                  </a:srgbClr>
                </a:solidFill>
                <a:effectLst/>
                <a:latin typeface="Lato" panose="020F0502020204030203" pitchFamily="34" charset="0"/>
              </a:rPr>
            </a:br>
            <a:endParaRPr lang="de-AT" sz="3200" cap="none" spc="50" dirty="0">
              <a:ln w="9525" cmpd="sng">
                <a:noFill/>
                <a:prstDash val="solid"/>
              </a:ln>
              <a:solidFill>
                <a:srgbClr val="70AD47">
                  <a:tint val="1000"/>
                </a:srgbClr>
              </a:solidFill>
              <a:effectLst/>
              <a:latin typeface="Lato" panose="020F0502020204030203" pitchFamily="34" charset="0"/>
            </a:endParaRPr>
          </a:p>
        </p:txBody>
      </p:sp>
    </p:spTree>
    <p:extLst>
      <p:ext uri="{BB962C8B-B14F-4D97-AF65-F5344CB8AC3E}">
        <p14:creationId xmlns:p14="http://schemas.microsoft.com/office/powerpoint/2010/main" val="2562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157C2E-7311-6D53-AA9F-7B88D3DA612D}"/>
              </a:ext>
            </a:extLst>
          </p:cNvPr>
          <p:cNvSpPr>
            <a:spLocks noGrp="1"/>
          </p:cNvSpPr>
          <p:nvPr>
            <p:ph type="title"/>
          </p:nvPr>
        </p:nvSpPr>
        <p:spPr/>
        <p:txBody>
          <a:bodyPr/>
          <a:lstStyle/>
          <a:p>
            <a:r>
              <a:rPr lang="en-GB" dirty="0" err="1"/>
              <a:t>IGÖ-Botschafter:innen</a:t>
            </a:r>
            <a:endParaRPr lang="en-GB" dirty="0"/>
          </a:p>
        </p:txBody>
      </p:sp>
      <p:sp>
        <p:nvSpPr>
          <p:cNvPr id="3" name="Inhaltsplatzhalter 2">
            <a:extLst>
              <a:ext uri="{FF2B5EF4-FFF2-40B4-BE49-F238E27FC236}">
                <a16:creationId xmlns:a16="http://schemas.microsoft.com/office/drawing/2014/main" id="{6D0560C4-8D78-B6DC-8E17-63EE031F0C9B}"/>
              </a:ext>
            </a:extLst>
          </p:cNvPr>
          <p:cNvSpPr>
            <a:spLocks noGrp="1"/>
          </p:cNvSpPr>
          <p:nvPr>
            <p:ph idx="1"/>
          </p:nvPr>
        </p:nvSpPr>
        <p:spPr>
          <a:xfrm>
            <a:off x="5977466" y="1825625"/>
            <a:ext cx="5808134" cy="4876800"/>
          </a:xfrm>
        </p:spPr>
        <p:txBody>
          <a:bodyPr>
            <a:normAutofit/>
          </a:bodyPr>
          <a:lstStyle/>
          <a:p>
            <a:r>
              <a:rPr lang="de-AT" sz="3200" dirty="0">
                <a:solidFill>
                  <a:srgbClr val="FFFFFF"/>
                </a:solidFill>
              </a:rPr>
              <a:t>H</a:t>
            </a:r>
            <a:r>
              <a:rPr lang="de-AT" sz="3200" b="0" i="0" u="none" strike="noStrike" dirty="0">
                <a:solidFill>
                  <a:srgbClr val="FFFFFF"/>
                </a:solidFill>
                <a:effectLst/>
                <a:latin typeface="Lato" panose="020F0502020204030203" pitchFamily="34" charset="0"/>
              </a:rPr>
              <a:t>ochkarätiges Netzwerk von </a:t>
            </a:r>
            <a:r>
              <a:rPr lang="de-AT" sz="3200" b="0" i="0" u="none" strike="noStrike" dirty="0" err="1">
                <a:solidFill>
                  <a:srgbClr val="FFFFFF"/>
                </a:solidFill>
                <a:effectLst/>
                <a:latin typeface="Lato" panose="020F0502020204030203" pitchFamily="34" charset="0"/>
              </a:rPr>
              <a:t>Botschafter:innen</a:t>
            </a:r>
            <a:endParaRPr lang="de-AT" sz="3200" dirty="0">
              <a:solidFill>
                <a:srgbClr val="FFFFFF"/>
              </a:solidFill>
            </a:endParaRPr>
          </a:p>
          <a:p>
            <a:r>
              <a:rPr lang="de-AT" sz="3200" dirty="0">
                <a:solidFill>
                  <a:srgbClr val="FFFFFF"/>
                </a:solidFill>
              </a:rPr>
              <a:t>A</a:t>
            </a:r>
            <a:r>
              <a:rPr lang="de-AT" sz="3200" b="0" i="0" u="none" strike="noStrike" dirty="0">
                <a:solidFill>
                  <a:srgbClr val="FFFFFF"/>
                </a:solidFill>
                <a:effectLst/>
                <a:latin typeface="Lato" panose="020F0502020204030203" pitchFamily="34" charset="0"/>
              </a:rPr>
              <a:t>us den Bereichen Medizin, Wissenschaft, Bildung, Wirtschaft sowie Kunst &amp; Kultur</a:t>
            </a:r>
          </a:p>
          <a:p>
            <a:r>
              <a:rPr lang="de-AT" sz="3200" dirty="0">
                <a:solidFill>
                  <a:srgbClr val="FFFFFF"/>
                </a:solidFill>
              </a:rPr>
              <a:t>U</a:t>
            </a:r>
            <a:r>
              <a:rPr lang="de-AT" sz="3200" b="0" i="0" u="none" strike="noStrike" dirty="0">
                <a:solidFill>
                  <a:srgbClr val="FFFFFF"/>
                </a:solidFill>
                <a:effectLst/>
                <a:latin typeface="Lato" panose="020F0502020204030203" pitchFamily="34" charset="0"/>
              </a:rPr>
              <a:t>nterstützen uns in diesem wichtigen Anliegen</a:t>
            </a:r>
            <a:endParaRPr lang="en-GB" sz="3200" dirty="0"/>
          </a:p>
        </p:txBody>
      </p:sp>
      <p:pic>
        <p:nvPicPr>
          <p:cNvPr id="2050" name="Picture 2">
            <a:extLst>
              <a:ext uri="{FF2B5EF4-FFF2-40B4-BE49-F238E27FC236}">
                <a16:creationId xmlns:a16="http://schemas.microsoft.com/office/drawing/2014/main" id="{078CFCD8-3953-4637-9321-3D46E6C9EA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1825625"/>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639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bgerundetes Rechteck 28">
            <a:extLst>
              <a:ext uri="{FF2B5EF4-FFF2-40B4-BE49-F238E27FC236}">
                <a16:creationId xmlns:a16="http://schemas.microsoft.com/office/drawing/2014/main" id="{E52D846B-A8DD-ACE3-564F-5E14E731A512}"/>
              </a:ext>
            </a:extLst>
          </p:cNvPr>
          <p:cNvSpPr/>
          <p:nvPr/>
        </p:nvSpPr>
        <p:spPr>
          <a:xfrm>
            <a:off x="446048" y="254214"/>
            <a:ext cx="5328220" cy="2624453"/>
          </a:xfrm>
          <a:prstGeom prst="roundRect">
            <a:avLst/>
          </a:prstGeom>
          <a:solidFill>
            <a:srgbClr val="5197BE">
              <a:alpha val="80008"/>
            </a:srgbClr>
          </a:solidFill>
          <a:ln w="44450">
            <a:solidFill>
              <a:schemeClr val="bg1"/>
            </a:solidFill>
          </a:ln>
        </p:spPr>
        <p:txBody>
          <a:bodyPr wrap="none" lIns="36000" tIns="45720" rIns="36000" bIns="45720">
            <a:noAutofit/>
          </a:bodyPr>
          <a:lstStyle/>
          <a:p>
            <a:endParaRPr lang="de-AT" sz="3200" cap="none" spc="50" dirty="0">
              <a:ln w="9525" cmpd="sng">
                <a:noFill/>
                <a:prstDash val="solid"/>
              </a:ln>
              <a:solidFill>
                <a:srgbClr val="70AD47">
                  <a:tint val="1000"/>
                </a:srgbClr>
              </a:solidFill>
              <a:effectLst/>
              <a:latin typeface="Lato" panose="020F0502020204030203" pitchFamily="34" charset="0"/>
            </a:endParaRPr>
          </a:p>
        </p:txBody>
      </p:sp>
      <p:sp>
        <p:nvSpPr>
          <p:cNvPr id="5" name="Titel 25">
            <a:extLst>
              <a:ext uri="{FF2B5EF4-FFF2-40B4-BE49-F238E27FC236}">
                <a16:creationId xmlns:a16="http://schemas.microsoft.com/office/drawing/2014/main" id="{246D8B00-B079-7074-2721-0FA7B959CFC0}"/>
              </a:ext>
            </a:extLst>
          </p:cNvPr>
          <p:cNvSpPr>
            <a:spLocks noGrp="1"/>
          </p:cNvSpPr>
          <p:nvPr>
            <p:ph type="title"/>
          </p:nvPr>
        </p:nvSpPr>
        <p:spPr>
          <a:xfrm>
            <a:off x="453350" y="1508858"/>
            <a:ext cx="5320918" cy="726342"/>
          </a:xfrm>
        </p:spPr>
        <p:txBody>
          <a:bodyPr>
            <a:normAutofit fontScale="90000"/>
          </a:bodyPr>
          <a:lstStyle/>
          <a:p>
            <a:pPr algn="ctr"/>
            <a:r>
              <a:rPr lang="de-DE" dirty="0"/>
              <a:t>Aktuelle Studien</a:t>
            </a:r>
            <a:br>
              <a:rPr lang="de-DE" dirty="0"/>
            </a:br>
            <a:r>
              <a:rPr lang="de-DE" dirty="0"/>
              <a:t>Österreich</a:t>
            </a:r>
            <a:br>
              <a:rPr lang="de-DE" dirty="0"/>
            </a:br>
            <a:br>
              <a:rPr lang="de-DE" dirty="0"/>
            </a:br>
            <a:r>
              <a:rPr lang="de-DE" dirty="0"/>
              <a:t>Luft &amp; Pathogene</a:t>
            </a:r>
            <a:br>
              <a:rPr lang="de-DE" dirty="0"/>
            </a:br>
            <a:endParaRPr lang="de-DE" dirty="0"/>
          </a:p>
        </p:txBody>
      </p:sp>
      <p:pic>
        <p:nvPicPr>
          <p:cNvPr id="3" name="Grafik 2" descr="Ein Bild, das Text, Screenshot, Onlinewerbung, Design enthält.&#10;&#10;Automatisch generierte Beschreibung">
            <a:extLst>
              <a:ext uri="{FF2B5EF4-FFF2-40B4-BE49-F238E27FC236}">
                <a16:creationId xmlns:a16="http://schemas.microsoft.com/office/drawing/2014/main" id="{952C6866-D802-D663-99ED-95927DB7BA61}"/>
              </a:ext>
            </a:extLst>
          </p:cNvPr>
          <p:cNvPicPr>
            <a:picLocks noChangeAspect="1"/>
          </p:cNvPicPr>
          <p:nvPr/>
        </p:nvPicPr>
        <p:blipFill>
          <a:blip r:embed="rId3"/>
          <a:stretch>
            <a:fillRect/>
          </a:stretch>
        </p:blipFill>
        <p:spPr>
          <a:xfrm>
            <a:off x="7073826" y="107568"/>
            <a:ext cx="4694185" cy="6642863"/>
          </a:xfrm>
          <a:prstGeom prst="rect">
            <a:avLst/>
          </a:prstGeom>
        </p:spPr>
      </p:pic>
      <p:grpSp>
        <p:nvGrpSpPr>
          <p:cNvPr id="9" name="Gruppieren 8">
            <a:extLst>
              <a:ext uri="{FF2B5EF4-FFF2-40B4-BE49-F238E27FC236}">
                <a16:creationId xmlns:a16="http://schemas.microsoft.com/office/drawing/2014/main" id="{0FE1BC81-1C95-EAAB-FA45-DAB159C8D5B5}"/>
              </a:ext>
            </a:extLst>
          </p:cNvPr>
          <p:cNvGrpSpPr/>
          <p:nvPr/>
        </p:nvGrpSpPr>
        <p:grpSpPr>
          <a:xfrm>
            <a:off x="196251" y="2971488"/>
            <a:ext cx="6218383" cy="3586480"/>
            <a:chOff x="446048" y="3271520"/>
            <a:chExt cx="6218383" cy="3586480"/>
          </a:xfrm>
        </p:grpSpPr>
        <p:pic>
          <p:nvPicPr>
            <p:cNvPr id="7" name="Grafik 6" descr="Ein Bild, das Text, Schrift, Visitenkarte, Design enthält.&#10;&#10;Automatisch generierte Beschreibung">
              <a:extLst>
                <a:ext uri="{FF2B5EF4-FFF2-40B4-BE49-F238E27FC236}">
                  <a16:creationId xmlns:a16="http://schemas.microsoft.com/office/drawing/2014/main" id="{E02F8F8D-A857-1ABA-6680-03998C71FB82}"/>
                </a:ext>
              </a:extLst>
            </p:cNvPr>
            <p:cNvPicPr>
              <a:picLocks noChangeAspect="1"/>
            </p:cNvPicPr>
            <p:nvPr/>
          </p:nvPicPr>
          <p:blipFill rotWithShape="1">
            <a:blip r:embed="rId4"/>
            <a:srcRect t="14759" r="32210"/>
            <a:stretch/>
          </p:blipFill>
          <p:spPr>
            <a:xfrm>
              <a:off x="446048" y="3271520"/>
              <a:ext cx="6218383" cy="3586480"/>
            </a:xfrm>
            <a:prstGeom prst="rect">
              <a:avLst/>
            </a:prstGeom>
          </p:spPr>
        </p:pic>
        <p:pic>
          <p:nvPicPr>
            <p:cNvPr id="6" name="Grafik 5" descr="Ein Bild, das Text, Schrift, Visitenkarte, Design enthält.&#10;&#10;Automatisch generierte Beschreibung">
              <a:extLst>
                <a:ext uri="{FF2B5EF4-FFF2-40B4-BE49-F238E27FC236}">
                  <a16:creationId xmlns:a16="http://schemas.microsoft.com/office/drawing/2014/main" id="{7036B94F-3279-EF6A-5C84-9FBD9E494238}"/>
                </a:ext>
              </a:extLst>
            </p:cNvPr>
            <p:cNvPicPr>
              <a:picLocks noChangeAspect="1"/>
            </p:cNvPicPr>
            <p:nvPr/>
          </p:nvPicPr>
          <p:blipFill rotWithShape="1">
            <a:blip r:embed="rId5"/>
            <a:srcRect l="73530" t="18430" b="36996"/>
            <a:stretch/>
          </p:blipFill>
          <p:spPr>
            <a:xfrm>
              <a:off x="3767898" y="4620768"/>
              <a:ext cx="2896533" cy="2237232"/>
            </a:xfrm>
            <a:prstGeom prst="rect">
              <a:avLst/>
            </a:prstGeom>
          </p:spPr>
        </p:pic>
        <p:pic>
          <p:nvPicPr>
            <p:cNvPr id="8" name="Grafik 7" descr="Ein Bild, das Text, Schrift, Visitenkarte, Design enthält.&#10;&#10;Automatisch generierte Beschreibung">
              <a:extLst>
                <a:ext uri="{FF2B5EF4-FFF2-40B4-BE49-F238E27FC236}">
                  <a16:creationId xmlns:a16="http://schemas.microsoft.com/office/drawing/2014/main" id="{F330128A-7679-0264-EA14-0A1B149ECCDF}"/>
                </a:ext>
              </a:extLst>
            </p:cNvPr>
            <p:cNvPicPr>
              <a:picLocks noChangeAspect="1"/>
            </p:cNvPicPr>
            <p:nvPr/>
          </p:nvPicPr>
          <p:blipFill rotWithShape="1">
            <a:blip r:embed="rId4"/>
            <a:srcRect l="13149" t="46972" r="47642"/>
            <a:stretch/>
          </p:blipFill>
          <p:spPr>
            <a:xfrm>
              <a:off x="453351" y="4742688"/>
              <a:ext cx="3314547" cy="2115312"/>
            </a:xfrm>
            <a:prstGeom prst="rect">
              <a:avLst/>
            </a:prstGeom>
          </p:spPr>
        </p:pic>
      </p:grpSp>
      <p:sp>
        <p:nvSpPr>
          <p:cNvPr id="12" name="Textfeld 11">
            <a:extLst>
              <a:ext uri="{FF2B5EF4-FFF2-40B4-BE49-F238E27FC236}">
                <a16:creationId xmlns:a16="http://schemas.microsoft.com/office/drawing/2014/main" id="{3E83A3E7-A4BB-9E0C-8684-3EE612642977}"/>
              </a:ext>
            </a:extLst>
          </p:cNvPr>
          <p:cNvSpPr txBox="1"/>
          <p:nvPr/>
        </p:nvSpPr>
        <p:spPr>
          <a:xfrm>
            <a:off x="0" y="6557968"/>
            <a:ext cx="8248722" cy="276999"/>
          </a:xfrm>
          <a:prstGeom prst="rect">
            <a:avLst/>
          </a:prstGeom>
          <a:noFill/>
        </p:spPr>
        <p:txBody>
          <a:bodyPr wrap="square">
            <a:spAutoFit/>
          </a:bodyPr>
          <a:lstStyle/>
          <a:p>
            <a:r>
              <a:rPr lang="de-AT" sz="1200" b="0" i="0" u="sng" strike="noStrike" kern="1200" dirty="0">
                <a:solidFill>
                  <a:schemeClr val="tx1"/>
                </a:solidFill>
                <a:effectLst/>
                <a:highlight>
                  <a:srgbClr val="EEEEEE"/>
                </a:highlight>
                <a:latin typeface="Lato" panose="020F0502020204030203" pitchFamily="34" charset="0"/>
                <a:ea typeface="+mn-ea"/>
                <a:cs typeface="+mn-cs"/>
                <a:hlinkClick r:id="rId6"/>
              </a:rPr>
              <a:t>https://www.tugraz.at/institute/ibpsc/forschung/forschungsprojekte/laufende-projekte/impaqs</a:t>
            </a:r>
            <a:r>
              <a:rPr lang="de-AT" sz="1200" b="0" i="0" u="none" strike="noStrike" kern="1200" dirty="0">
                <a:solidFill>
                  <a:schemeClr val="tx1"/>
                </a:solidFill>
                <a:effectLst/>
                <a:highlight>
                  <a:srgbClr val="EEEEEE"/>
                </a:highlight>
                <a:latin typeface="Lato" panose="020F0502020204030203" pitchFamily="34" charset="0"/>
                <a:ea typeface="+mn-ea"/>
                <a:cs typeface="+mn-cs"/>
              </a:rPr>
              <a:t> </a:t>
            </a:r>
          </a:p>
        </p:txBody>
      </p:sp>
    </p:spTree>
    <p:extLst>
      <p:ext uri="{BB962C8B-B14F-4D97-AF65-F5344CB8AC3E}">
        <p14:creationId xmlns:p14="http://schemas.microsoft.com/office/powerpoint/2010/main" val="326621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338619" cy="1622321"/>
          </a:xfrm>
        </p:spPr>
        <p:txBody>
          <a:bodyPr>
            <a:normAutofit/>
          </a:bodyPr>
          <a:lstStyle/>
          <a:p>
            <a:r>
              <a:rPr lang="de-DE" dirty="0"/>
              <a:t>Tägliche Menge Luft &amp; Wasser in Liter?</a:t>
            </a:r>
          </a:p>
        </p:txBody>
      </p:sp>
      <p:pic>
        <p:nvPicPr>
          <p:cNvPr id="9" name="Grafik 8" descr="Ein Bild, das Muster, Kleidung, Stoff enthält.&#10;&#10;Automatisch generierte Beschreibung">
            <a:extLst>
              <a:ext uri="{FF2B5EF4-FFF2-40B4-BE49-F238E27FC236}">
                <a16:creationId xmlns:a16="http://schemas.microsoft.com/office/drawing/2014/main" id="{AEAC90C5-37F1-C7A5-3D2C-96D07F6E77EC}"/>
              </a:ext>
            </a:extLst>
          </p:cNvPr>
          <p:cNvPicPr>
            <a:picLocks noChangeAspect="1"/>
          </p:cNvPicPr>
          <p:nvPr/>
        </p:nvPicPr>
        <p:blipFill>
          <a:blip r:embed="rId3"/>
          <a:stretch>
            <a:fillRect/>
          </a:stretch>
        </p:blipFill>
        <p:spPr>
          <a:xfrm>
            <a:off x="0" y="1743740"/>
            <a:ext cx="2743200" cy="6858000"/>
          </a:xfrm>
          <a:prstGeom prst="rect">
            <a:avLst/>
          </a:prstGeom>
        </p:spPr>
      </p:pic>
      <p:pic>
        <p:nvPicPr>
          <p:cNvPr id="10" name="Grafik 9" descr="Ein Bild, das Muster, Kleidung, Stoff enthält.&#10;&#10;Automatisch generierte Beschreibung">
            <a:extLst>
              <a:ext uri="{FF2B5EF4-FFF2-40B4-BE49-F238E27FC236}">
                <a16:creationId xmlns:a16="http://schemas.microsoft.com/office/drawing/2014/main" id="{D2599D84-5C75-020C-3AA8-2DA88CE79675}"/>
              </a:ext>
            </a:extLst>
          </p:cNvPr>
          <p:cNvPicPr>
            <a:picLocks noChangeAspect="1"/>
          </p:cNvPicPr>
          <p:nvPr/>
        </p:nvPicPr>
        <p:blipFill>
          <a:blip r:embed="rId3"/>
          <a:stretch>
            <a:fillRect/>
          </a:stretch>
        </p:blipFill>
        <p:spPr>
          <a:xfrm>
            <a:off x="5486400" y="1743740"/>
            <a:ext cx="2743200" cy="6858000"/>
          </a:xfrm>
          <a:prstGeom prst="rect">
            <a:avLst/>
          </a:prstGeom>
        </p:spPr>
      </p:pic>
      <p:pic>
        <p:nvPicPr>
          <p:cNvPr id="11" name="Grafik 10" descr="Ein Bild, das Muster, Kleidung, Stoff enthält.&#10;&#10;Automatisch generierte Beschreibung">
            <a:extLst>
              <a:ext uri="{FF2B5EF4-FFF2-40B4-BE49-F238E27FC236}">
                <a16:creationId xmlns:a16="http://schemas.microsoft.com/office/drawing/2014/main" id="{547A8144-CD2A-E653-738B-F98EF8B5783B}"/>
              </a:ext>
            </a:extLst>
          </p:cNvPr>
          <p:cNvPicPr>
            <a:picLocks noChangeAspect="1"/>
          </p:cNvPicPr>
          <p:nvPr/>
        </p:nvPicPr>
        <p:blipFill>
          <a:blip r:embed="rId3"/>
          <a:stretch>
            <a:fillRect/>
          </a:stretch>
        </p:blipFill>
        <p:spPr>
          <a:xfrm>
            <a:off x="2743200" y="1743740"/>
            <a:ext cx="2743200" cy="6858000"/>
          </a:xfrm>
          <a:prstGeom prst="rect">
            <a:avLst/>
          </a:prstGeom>
        </p:spPr>
      </p:pic>
      <p:pic>
        <p:nvPicPr>
          <p:cNvPr id="13" name="Grafik 12" descr="Ein Bild, das Muster, Kleidung, Stoff enthält.&#10;&#10;Automatisch generierte Beschreibung">
            <a:extLst>
              <a:ext uri="{FF2B5EF4-FFF2-40B4-BE49-F238E27FC236}">
                <a16:creationId xmlns:a16="http://schemas.microsoft.com/office/drawing/2014/main" id="{BB82CB63-0A01-8A79-394A-5EFB25F5D45D}"/>
              </a:ext>
            </a:extLst>
          </p:cNvPr>
          <p:cNvPicPr>
            <a:picLocks noChangeAspect="1"/>
          </p:cNvPicPr>
          <p:nvPr/>
        </p:nvPicPr>
        <p:blipFill>
          <a:blip r:embed="rId3"/>
          <a:stretch>
            <a:fillRect/>
          </a:stretch>
        </p:blipFill>
        <p:spPr>
          <a:xfrm>
            <a:off x="8229600" y="1743740"/>
            <a:ext cx="2743200" cy="6858000"/>
          </a:xfrm>
          <a:prstGeom prst="rect">
            <a:avLst/>
          </a:prstGeom>
        </p:spPr>
      </p:pic>
      <p:pic>
        <p:nvPicPr>
          <p:cNvPr id="14" name="Grafik 13" descr="Ein Bild, das Muster, Kleidung, Stoff enthält.&#10;&#10;Automatisch generierte Beschreibung">
            <a:extLst>
              <a:ext uri="{FF2B5EF4-FFF2-40B4-BE49-F238E27FC236}">
                <a16:creationId xmlns:a16="http://schemas.microsoft.com/office/drawing/2014/main" id="{E43A614B-52EC-0C51-706B-2E826AE4FFA8}"/>
              </a:ext>
            </a:extLst>
          </p:cNvPr>
          <p:cNvPicPr>
            <a:picLocks noChangeAspect="1"/>
          </p:cNvPicPr>
          <p:nvPr/>
        </p:nvPicPr>
        <p:blipFill>
          <a:blip r:embed="rId3"/>
          <a:stretch>
            <a:fillRect/>
          </a:stretch>
        </p:blipFill>
        <p:spPr>
          <a:xfrm>
            <a:off x="9758236" y="1743740"/>
            <a:ext cx="2743200" cy="6858000"/>
          </a:xfrm>
          <a:prstGeom prst="rect">
            <a:avLst/>
          </a:prstGeom>
        </p:spPr>
      </p:pic>
      <p:sp>
        <p:nvSpPr>
          <p:cNvPr id="18" name="Inhaltsplatzhalter 2">
            <a:extLst>
              <a:ext uri="{FF2B5EF4-FFF2-40B4-BE49-F238E27FC236}">
                <a16:creationId xmlns:a16="http://schemas.microsoft.com/office/drawing/2014/main" id="{DB0469EE-B719-706B-80F2-B7F03524FB30}"/>
              </a:ext>
            </a:extLst>
          </p:cNvPr>
          <p:cNvSpPr txBox="1">
            <a:spLocks/>
          </p:cNvSpPr>
          <p:nvPr/>
        </p:nvSpPr>
        <p:spPr>
          <a:xfrm>
            <a:off x="837239" y="2929269"/>
            <a:ext cx="4564281" cy="1446027"/>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Wasser: 1-2 Liter </a:t>
            </a:r>
          </a:p>
        </p:txBody>
      </p:sp>
      <p:sp>
        <p:nvSpPr>
          <p:cNvPr id="19" name="Inhaltsplatzhalter 2">
            <a:extLst>
              <a:ext uri="{FF2B5EF4-FFF2-40B4-BE49-F238E27FC236}">
                <a16:creationId xmlns:a16="http://schemas.microsoft.com/office/drawing/2014/main" id="{A5461008-A7E4-FA10-5D8E-00D93A40BB21}"/>
              </a:ext>
            </a:extLst>
          </p:cNvPr>
          <p:cNvSpPr txBox="1">
            <a:spLocks/>
          </p:cNvSpPr>
          <p:nvPr/>
        </p:nvSpPr>
        <p:spPr>
          <a:xfrm>
            <a:off x="7262381" y="2833472"/>
            <a:ext cx="4564281" cy="1446027"/>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Luft: &gt;11.000 Liter</a:t>
            </a:r>
          </a:p>
        </p:txBody>
      </p:sp>
      <p:sp>
        <p:nvSpPr>
          <p:cNvPr id="22" name="Inhaltsplatzhalter 2">
            <a:extLst>
              <a:ext uri="{FF2B5EF4-FFF2-40B4-BE49-F238E27FC236}">
                <a16:creationId xmlns:a16="http://schemas.microsoft.com/office/drawing/2014/main" id="{0148A167-EB28-3F97-5C5F-8EFE84518D17}"/>
              </a:ext>
            </a:extLst>
          </p:cNvPr>
          <p:cNvSpPr txBox="1">
            <a:spLocks/>
          </p:cNvSpPr>
          <p:nvPr/>
        </p:nvSpPr>
        <p:spPr>
          <a:xfrm>
            <a:off x="857783" y="4794965"/>
            <a:ext cx="3604505" cy="2008306"/>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AT" dirty="0"/>
              <a:t>Wasser wird</a:t>
            </a:r>
            <a:br>
              <a:rPr lang="de-AT" dirty="0"/>
            </a:br>
            <a:r>
              <a:rPr lang="de-AT" dirty="0"/>
              <a:t>kontrolliert &amp;</a:t>
            </a:r>
            <a:br>
              <a:rPr lang="de-AT" dirty="0"/>
            </a:br>
            <a:r>
              <a:rPr lang="de-AT" dirty="0"/>
              <a:t>aufbereitet.</a:t>
            </a:r>
          </a:p>
        </p:txBody>
      </p:sp>
      <p:sp>
        <p:nvSpPr>
          <p:cNvPr id="24" name="Inhaltsplatzhalter 2">
            <a:extLst>
              <a:ext uri="{FF2B5EF4-FFF2-40B4-BE49-F238E27FC236}">
                <a16:creationId xmlns:a16="http://schemas.microsoft.com/office/drawing/2014/main" id="{ACBE64EF-E4A2-9537-A715-577C5354E709}"/>
              </a:ext>
            </a:extLst>
          </p:cNvPr>
          <p:cNvSpPr txBox="1">
            <a:spLocks/>
          </p:cNvSpPr>
          <p:nvPr/>
        </p:nvSpPr>
        <p:spPr>
          <a:xfrm>
            <a:off x="7302501" y="4820585"/>
            <a:ext cx="3453488" cy="1469972"/>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AT" dirty="0"/>
              <a:t>Wie steht es</a:t>
            </a:r>
            <a:br>
              <a:rPr lang="de-AT" dirty="0"/>
            </a:br>
            <a:r>
              <a:rPr lang="de-AT" dirty="0"/>
              <a:t>um unsere Luft?</a:t>
            </a:r>
          </a:p>
        </p:txBody>
      </p:sp>
      <p:pic>
        <p:nvPicPr>
          <p:cNvPr id="5" name="Grafik 4" descr="Ein Bild, das Flasche, Licht enthält.&#10;&#10;Automatisch generierte Beschreibung">
            <a:extLst>
              <a:ext uri="{FF2B5EF4-FFF2-40B4-BE49-F238E27FC236}">
                <a16:creationId xmlns:a16="http://schemas.microsoft.com/office/drawing/2014/main" id="{BE9D982A-463A-2D1A-C8CF-979FEA0AB3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710419" y="3556486"/>
            <a:ext cx="2254103" cy="3578757"/>
          </a:xfrm>
          <a:prstGeom prst="rect">
            <a:avLst/>
          </a:prstGeom>
        </p:spPr>
      </p:pic>
      <p:pic>
        <p:nvPicPr>
          <p:cNvPr id="7" name="Grafik 6" descr="Weinende Gesichtskontur Silhouette">
            <a:extLst>
              <a:ext uri="{FF2B5EF4-FFF2-40B4-BE49-F238E27FC236}">
                <a16:creationId xmlns:a16="http://schemas.microsoft.com/office/drawing/2014/main" id="{D236E8D9-E1F1-2CAE-25F5-7B2FA59EA8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62208">
            <a:off x="9363967" y="4511092"/>
            <a:ext cx="2576052" cy="2576052"/>
          </a:xfrm>
          <a:prstGeom prst="rect">
            <a:avLst/>
          </a:prstGeom>
        </p:spPr>
      </p:pic>
    </p:spTree>
    <p:extLst>
      <p:ext uri="{BB962C8B-B14F-4D97-AF65-F5344CB8AC3E}">
        <p14:creationId xmlns:p14="http://schemas.microsoft.com/office/powerpoint/2010/main" val="353375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79118C-D9D8-E030-4FC6-F02407040CC7}"/>
              </a:ext>
            </a:extLst>
          </p:cNvPr>
          <p:cNvSpPr>
            <a:spLocks noGrp="1"/>
          </p:cNvSpPr>
          <p:nvPr>
            <p:ph type="title"/>
          </p:nvPr>
        </p:nvSpPr>
        <p:spPr>
          <a:xfrm>
            <a:off x="7841672" y="365125"/>
            <a:ext cx="3512127" cy="1325563"/>
          </a:xfrm>
        </p:spPr>
        <p:txBody>
          <a:bodyPr/>
          <a:lstStyle/>
          <a:p>
            <a:endParaRPr lang="en-GB" dirty="0"/>
          </a:p>
        </p:txBody>
      </p:sp>
      <p:pic>
        <p:nvPicPr>
          <p:cNvPr id="9" name="Grafik 8" descr="Ein Bild, das draußen, Kleidung, Schuhwerk, Person enthält.&#10;&#10;Automatisch generierte Beschreibung">
            <a:extLst>
              <a:ext uri="{FF2B5EF4-FFF2-40B4-BE49-F238E27FC236}">
                <a16:creationId xmlns:a16="http://schemas.microsoft.com/office/drawing/2014/main" id="{E1ED428A-8A91-E247-80F1-7EBDCEA5B2E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26692" y="1172816"/>
            <a:ext cx="6336808" cy="5685183"/>
          </a:xfrm>
          <a:prstGeom prst="rect">
            <a:avLst/>
          </a:prstGeom>
        </p:spPr>
      </p:pic>
      <p:pic>
        <p:nvPicPr>
          <p:cNvPr id="13" name="Inhaltsplatzhalter 12" descr="Ein Bild, das Text, Screenshot, Himmel, draußen enthält.&#10;&#10;Automatisch generierte Beschreibung">
            <a:hlinkClick r:id="rId4"/>
            <a:extLst>
              <a:ext uri="{FF2B5EF4-FFF2-40B4-BE49-F238E27FC236}">
                <a16:creationId xmlns:a16="http://schemas.microsoft.com/office/drawing/2014/main" id="{7B57FF6C-400C-34E0-73F7-F98D4D4EF018}"/>
              </a:ext>
            </a:extLst>
          </p:cNvPr>
          <p:cNvPicPr>
            <a:picLocks noGrp="1" noChangeAspect="1"/>
          </p:cNvPicPr>
          <p:nvPr>
            <p:ph idx="1"/>
          </p:nvPr>
        </p:nvPicPr>
        <p:blipFill>
          <a:blip r:embed="rId5"/>
          <a:stretch>
            <a:fillRect/>
          </a:stretch>
        </p:blipFill>
        <p:spPr>
          <a:xfrm>
            <a:off x="2285254" y="365125"/>
            <a:ext cx="9780054" cy="2199171"/>
          </a:xfrm>
        </p:spPr>
      </p:pic>
      <p:sp>
        <p:nvSpPr>
          <p:cNvPr id="15" name="Textfeld 14">
            <a:extLst>
              <a:ext uri="{FF2B5EF4-FFF2-40B4-BE49-F238E27FC236}">
                <a16:creationId xmlns:a16="http://schemas.microsoft.com/office/drawing/2014/main" id="{EE1C158B-1811-5292-F055-4883AA3376F1}"/>
              </a:ext>
            </a:extLst>
          </p:cNvPr>
          <p:cNvSpPr txBox="1"/>
          <p:nvPr/>
        </p:nvSpPr>
        <p:spPr>
          <a:xfrm>
            <a:off x="6463501" y="2541323"/>
            <a:ext cx="5601808" cy="4339650"/>
          </a:xfrm>
          <a:prstGeom prst="rect">
            <a:avLst/>
          </a:prstGeom>
          <a:noFill/>
        </p:spPr>
        <p:txBody>
          <a:bodyPr wrap="square">
            <a:spAutoFit/>
          </a:bodyPr>
          <a:lstStyle/>
          <a:p>
            <a:pPr algn="r"/>
            <a:r>
              <a:rPr lang="de-AT" sz="3200" b="1" i="0" u="none" strike="noStrike" dirty="0">
                <a:solidFill>
                  <a:schemeClr val="bg1"/>
                </a:solidFill>
                <a:effectLst/>
                <a:latin typeface="Lato" panose="020F0502020204030203" pitchFamily="34" charset="0"/>
              </a:rPr>
              <a:t>12. Mai 2024 </a:t>
            </a:r>
            <a:br>
              <a:rPr lang="de-AT" sz="3200" b="1" i="0" u="none" strike="noStrike" dirty="0">
                <a:solidFill>
                  <a:schemeClr val="bg1"/>
                </a:solidFill>
                <a:effectLst/>
                <a:latin typeface="Lato" panose="020F0502020204030203" pitchFamily="34" charset="0"/>
              </a:rPr>
            </a:br>
            <a:r>
              <a:rPr lang="de-AT" sz="3200" b="1" i="0" u="none" strike="noStrike" dirty="0">
                <a:solidFill>
                  <a:schemeClr val="bg1"/>
                </a:solidFill>
                <a:effectLst/>
                <a:latin typeface="Lato" panose="020F0502020204030203" pitchFamily="34" charset="0"/>
              </a:rPr>
              <a:t>Internationaler ME/CFS-Tag </a:t>
            </a:r>
            <a:r>
              <a:rPr lang="de-AT" sz="3200" i="0" u="none" strike="noStrike" dirty="0">
                <a:solidFill>
                  <a:schemeClr val="bg1"/>
                </a:solidFill>
                <a:effectLst/>
                <a:latin typeface="Lato" panose="020F0502020204030203" pitchFamily="34" charset="0"/>
              </a:rPr>
              <a:t>Protestkundgebung Heldenplatz</a:t>
            </a:r>
            <a:br>
              <a:rPr lang="de-AT" sz="3200" b="0" i="0" u="none" strike="noStrike" dirty="0">
                <a:solidFill>
                  <a:srgbClr val="000000"/>
                </a:solidFill>
                <a:effectLst/>
                <a:latin typeface="Lato" panose="020F0502020204030203" pitchFamily="34" charset="0"/>
              </a:rPr>
            </a:br>
            <a:br>
              <a:rPr lang="de-AT" sz="3200" b="0" i="0" u="none" strike="noStrike" dirty="0">
                <a:solidFill>
                  <a:srgbClr val="000000"/>
                </a:solidFill>
                <a:effectLst/>
                <a:latin typeface="Lato" panose="020F0502020204030203" pitchFamily="34" charset="0"/>
              </a:rPr>
            </a:br>
            <a:r>
              <a:rPr lang="en-GB" sz="3200" dirty="0" err="1">
                <a:solidFill>
                  <a:schemeClr val="bg1"/>
                </a:solidFill>
                <a:latin typeface="Lato" panose="020F0502020204030203" pitchFamily="34" charset="0"/>
              </a:rPr>
              <a:t>Radiobeitrag</a:t>
            </a:r>
            <a:r>
              <a:rPr lang="en-GB" sz="3200" dirty="0">
                <a:solidFill>
                  <a:schemeClr val="bg1"/>
                </a:solidFill>
                <a:latin typeface="Lato" panose="020F0502020204030203" pitchFamily="34" charset="0"/>
              </a:rPr>
              <a:t> Radio FRO:</a:t>
            </a:r>
          </a:p>
          <a:p>
            <a:pPr algn="r"/>
            <a:r>
              <a:rPr lang="en-GB" sz="2800" dirty="0">
                <a:solidFill>
                  <a:schemeClr val="bg1"/>
                </a:solidFill>
                <a:latin typeface="Lato" panose="020F0502020204030203" pitchFamily="34" charset="0"/>
              </a:rPr>
              <a:t> </a:t>
            </a:r>
            <a:br>
              <a:rPr lang="en-GB" sz="2800" dirty="0">
                <a:solidFill>
                  <a:schemeClr val="bg1"/>
                </a:solidFill>
                <a:latin typeface="Lato" panose="020F0502020204030203" pitchFamily="34" charset="0"/>
              </a:rPr>
            </a:br>
            <a:r>
              <a:rPr lang="en-GB" sz="2800" dirty="0">
                <a:solidFill>
                  <a:schemeClr val="bg1"/>
                </a:solidFill>
                <a:highlight>
                  <a:srgbClr val="EEEEEE"/>
                </a:highlight>
                <a:latin typeface="Lato" panose="020F0502020204030203" pitchFamily="34" charset="0"/>
                <a:hlinkClick r:id="rId4"/>
              </a:rPr>
              <a:t>https://cba.media/663127</a:t>
            </a:r>
            <a:r>
              <a:rPr lang="en-GB" sz="2800" dirty="0">
                <a:solidFill>
                  <a:schemeClr val="bg1"/>
                </a:solidFill>
                <a:highlight>
                  <a:srgbClr val="EEEEEE"/>
                </a:highlight>
                <a:latin typeface="Lato" panose="020F0502020204030203" pitchFamily="34" charset="0"/>
              </a:rPr>
              <a:t> </a:t>
            </a:r>
            <a:br>
              <a:rPr lang="en-GB" sz="2800" dirty="0">
                <a:solidFill>
                  <a:schemeClr val="bg1"/>
                </a:solidFill>
                <a:latin typeface="Lato" panose="020F0502020204030203" pitchFamily="34" charset="0"/>
              </a:rPr>
            </a:br>
            <a:r>
              <a:rPr lang="en-GB" sz="2800" dirty="0">
                <a:solidFill>
                  <a:schemeClr val="bg1"/>
                </a:solidFill>
                <a:latin typeface="Lato" panose="020F0502020204030203" pitchFamily="34" charset="0"/>
              </a:rPr>
              <a:t>ab  Min. 21:53</a:t>
            </a:r>
          </a:p>
        </p:txBody>
      </p:sp>
      <p:pic>
        <p:nvPicPr>
          <p:cNvPr id="4" name="Grafik 3" descr="Radiomikrofon mit einfarbiger Füllung">
            <a:extLst>
              <a:ext uri="{FF2B5EF4-FFF2-40B4-BE49-F238E27FC236}">
                <a16:creationId xmlns:a16="http://schemas.microsoft.com/office/drawing/2014/main" id="{4D6328C0-554D-3F32-9544-1D1425F902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6519" y="3706732"/>
            <a:ext cx="2576858" cy="2576858"/>
          </a:xfrm>
          <a:prstGeom prst="rect">
            <a:avLst/>
          </a:prstGeom>
        </p:spPr>
      </p:pic>
    </p:spTree>
    <p:extLst>
      <p:ext uri="{BB962C8B-B14F-4D97-AF65-F5344CB8AC3E}">
        <p14:creationId xmlns:p14="http://schemas.microsoft.com/office/powerpoint/2010/main" val="2147919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rgbClr val="A7C7D8"/>
            </a:gs>
            <a:gs pos="37000">
              <a:srgbClr val="5197BE">
                <a:alpha val="93000"/>
              </a:srgbClr>
            </a:gs>
            <a:gs pos="29000">
              <a:srgbClr val="5197BE">
                <a:lumMod val="87000"/>
                <a:lumOff val="13000"/>
                <a:alpha val="94000"/>
              </a:srgbClr>
            </a:gs>
            <a:gs pos="79000">
              <a:srgbClr val="5197BE">
                <a:lumMod val="86000"/>
                <a:lumOff val="14000"/>
              </a:srgbClr>
            </a:gs>
            <a:gs pos="92000">
              <a:srgbClr val="A7C7D8"/>
            </a:gs>
          </a:gsLst>
          <a:lin ang="7800000" scaled="0"/>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1C8C73-F3C9-580F-BA10-4942C2097399}"/>
              </a:ext>
            </a:extLst>
          </p:cNvPr>
          <p:cNvSpPr>
            <a:spLocks noGrp="1"/>
          </p:cNvSpPr>
          <p:nvPr>
            <p:ph type="title"/>
          </p:nvPr>
        </p:nvSpPr>
        <p:spPr/>
        <p:txBody>
          <a:bodyPr/>
          <a:lstStyle/>
          <a:p>
            <a:endParaRPr lang="en-GB" dirty="0"/>
          </a:p>
        </p:txBody>
      </p:sp>
      <p:pic>
        <p:nvPicPr>
          <p:cNvPr id="11" name="Grafik 10" descr="Ein Bild, das Computer, Im Haus, computer, Katze enthält.&#10;&#10;Automatisch generierte Beschreibung">
            <a:extLst>
              <a:ext uri="{FF2B5EF4-FFF2-40B4-BE49-F238E27FC236}">
                <a16:creationId xmlns:a16="http://schemas.microsoft.com/office/drawing/2014/main" id="{7DAC815D-A023-0D58-17A9-45ED83981BF0}"/>
              </a:ext>
            </a:extLst>
          </p:cNvPr>
          <p:cNvPicPr>
            <a:picLocks noChangeAspect="1"/>
          </p:cNvPicPr>
          <p:nvPr/>
        </p:nvPicPr>
        <p:blipFill>
          <a:blip r:embed="rId3"/>
          <a:srcRect t="1950" b="6930"/>
          <a:stretch/>
        </p:blipFill>
        <p:spPr>
          <a:xfrm>
            <a:off x="0" y="0"/>
            <a:ext cx="12192000" cy="7534011"/>
          </a:xfrm>
          <a:prstGeom prst="rect">
            <a:avLst/>
          </a:prstGeom>
        </p:spPr>
      </p:pic>
      <p:sp>
        <p:nvSpPr>
          <p:cNvPr id="4" name="Rechteck 3">
            <a:extLst>
              <a:ext uri="{FF2B5EF4-FFF2-40B4-BE49-F238E27FC236}">
                <a16:creationId xmlns:a16="http://schemas.microsoft.com/office/drawing/2014/main" id="{8DC1E916-BFAF-107D-5493-FF0591DD4913}"/>
              </a:ext>
            </a:extLst>
          </p:cNvPr>
          <p:cNvSpPr/>
          <p:nvPr/>
        </p:nvSpPr>
        <p:spPr>
          <a:xfrm rot="21404965">
            <a:off x="3333239" y="63363"/>
            <a:ext cx="5721261" cy="3785652"/>
          </a:xfrm>
          <a:prstGeom prst="rect">
            <a:avLst/>
          </a:prstGeom>
          <a:solidFill>
            <a:srgbClr val="A7C7D8">
              <a:alpha val="32000"/>
            </a:srgbClr>
          </a:solidFill>
          <a:effectLst>
            <a:glow rad="67283">
              <a:schemeClr val="accent1">
                <a:alpha val="40000"/>
              </a:schemeClr>
            </a:glow>
            <a:softEdge rad="140797"/>
          </a:effectLst>
          <a:scene3d>
            <a:camera prst="perspectiveBelow">
              <a:rot lat="2580000" lon="0" rev="21480000"/>
            </a:camera>
            <a:lightRig rig="threePt" dir="t"/>
          </a:scene3d>
          <a:sp3d>
            <a:bevelT w="165100" prst="coolSlant"/>
            <a:bevelB w="101600" prst="riblet"/>
          </a:sp3d>
        </p:spPr>
        <p:txBody>
          <a:bodyPr wrap="square" lIns="91440" tIns="45720" rIns="91440" bIns="45720">
            <a:spAutoFit/>
          </a:bodyPr>
          <a:lstStyle/>
          <a:p>
            <a:pPr algn="ctr"/>
            <a:r>
              <a:rPr lang="de-DE" sz="6000" spc="-150" dirty="0">
                <a:ln w="6600">
                  <a:solidFill>
                    <a:schemeClr val="accent2"/>
                  </a:solidFill>
                  <a:prstDash val="solid"/>
                </a:ln>
                <a:solidFill>
                  <a:srgbClr val="FFFFFF"/>
                </a:solidFill>
                <a:effectLst>
                  <a:outerShdw dist="38100" dir="2700000" algn="tl" rotWithShape="0">
                    <a:schemeClr val="accent2"/>
                  </a:outerShdw>
                </a:effectLst>
                <a:latin typeface="Lato" panose="020F0502020204030203" pitchFamily="34" charset="0"/>
              </a:rPr>
              <a:t>Danke</a:t>
            </a:r>
            <a:br>
              <a:rPr lang="de-DE" sz="6000" spc="-150" dirty="0">
                <a:ln w="6600">
                  <a:solidFill>
                    <a:schemeClr val="accent2"/>
                  </a:solidFill>
                  <a:prstDash val="solid"/>
                </a:ln>
                <a:solidFill>
                  <a:srgbClr val="FFFFFF"/>
                </a:solidFill>
                <a:effectLst>
                  <a:outerShdw dist="38100" dir="2700000" algn="tl" rotWithShape="0">
                    <a:schemeClr val="accent2"/>
                  </a:outerShdw>
                </a:effectLst>
                <a:latin typeface="Lato" panose="020F0502020204030203" pitchFamily="34" charset="0"/>
              </a:rPr>
            </a:br>
            <a:r>
              <a:rPr lang="de-DE" sz="6000" spc="-150" dirty="0">
                <a:ln w="6600">
                  <a:solidFill>
                    <a:schemeClr val="accent2"/>
                  </a:solidFill>
                  <a:prstDash val="solid"/>
                </a:ln>
                <a:solidFill>
                  <a:srgbClr val="FFFFFF"/>
                </a:solidFill>
                <a:effectLst>
                  <a:outerShdw dist="38100" dir="2700000" algn="tl" rotWithShape="0">
                    <a:schemeClr val="accent2"/>
                  </a:outerShdw>
                </a:effectLst>
                <a:latin typeface="Lato" panose="020F0502020204030203" pitchFamily="34" charset="0"/>
              </a:rPr>
              <a:t>für die</a:t>
            </a:r>
            <a:br>
              <a:rPr lang="de-DE" sz="6000" spc="-150" dirty="0">
                <a:ln w="6600">
                  <a:solidFill>
                    <a:schemeClr val="accent2"/>
                  </a:solidFill>
                  <a:prstDash val="solid"/>
                </a:ln>
                <a:solidFill>
                  <a:srgbClr val="FFFFFF"/>
                </a:solidFill>
                <a:effectLst>
                  <a:outerShdw dist="38100" dir="2700000" algn="tl" rotWithShape="0">
                    <a:schemeClr val="accent2"/>
                  </a:outerShdw>
                </a:effectLst>
                <a:latin typeface="Lato" panose="020F0502020204030203" pitchFamily="34" charset="0"/>
              </a:rPr>
            </a:br>
            <a:r>
              <a:rPr lang="de-DE" sz="6000" spc="-150" dirty="0">
                <a:ln w="6600">
                  <a:solidFill>
                    <a:schemeClr val="accent2"/>
                  </a:solidFill>
                  <a:prstDash val="solid"/>
                </a:ln>
                <a:solidFill>
                  <a:srgbClr val="FFFFFF"/>
                </a:solidFill>
                <a:effectLst>
                  <a:outerShdw dist="38100" dir="2700000" algn="tl" rotWithShape="0">
                    <a:schemeClr val="accent2"/>
                  </a:outerShdw>
                </a:effectLst>
                <a:latin typeface="Lato" panose="020F0502020204030203" pitchFamily="34" charset="0"/>
              </a:rPr>
              <a:t>Aufmerksamkeit!</a:t>
            </a:r>
          </a:p>
          <a:p>
            <a:pPr algn="ctr"/>
            <a:endParaRPr lang="de-DE" sz="6000" cap="none" spc="-150" dirty="0">
              <a:ln w="6600">
                <a:solidFill>
                  <a:schemeClr val="accent2"/>
                </a:solidFill>
                <a:prstDash val="solid"/>
              </a:ln>
              <a:solidFill>
                <a:srgbClr val="FFFFFF"/>
              </a:solidFill>
              <a:effectLst>
                <a:outerShdw dist="38100" dir="2700000" algn="tl" rotWithShape="0">
                  <a:schemeClr val="accent2"/>
                </a:outerShdw>
              </a:effectLst>
              <a:latin typeface="Lato" panose="020F0502020204030203" pitchFamily="34" charset="0"/>
            </a:endParaRPr>
          </a:p>
        </p:txBody>
      </p:sp>
    </p:spTree>
    <p:extLst>
      <p:ext uri="{BB962C8B-B14F-4D97-AF65-F5344CB8AC3E}">
        <p14:creationId xmlns:p14="http://schemas.microsoft.com/office/powerpoint/2010/main" val="121255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894142" cy="1622321"/>
          </a:xfrm>
        </p:spPr>
        <p:txBody>
          <a:bodyPr>
            <a:normAutofit fontScale="90000"/>
          </a:bodyPr>
          <a:lstStyle/>
          <a:p>
            <a:r>
              <a:rPr lang="de-DE" dirty="0"/>
              <a:t>Welche Werte uns wichtig für uns &amp; unsere Kinder in Schule/Arbeit/Privatleben?</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5690647" y="2048198"/>
            <a:ext cx="5173824" cy="1143108"/>
          </a:xfrm>
          <a:solidFill>
            <a:srgbClr val="5197BE">
              <a:alpha val="58868"/>
            </a:srgbClr>
          </a:solidFill>
          <a:ln>
            <a:solidFill>
              <a:schemeClr val="bg1"/>
            </a:solidFill>
          </a:ln>
        </p:spPr>
        <p:txBody>
          <a:bodyPr anchor="ctr" anchorCtr="1">
            <a:normAutofit/>
          </a:bodyPr>
          <a:lstStyle/>
          <a:p>
            <a:pPr marL="0" indent="0" algn="just">
              <a:buNone/>
            </a:pPr>
            <a:r>
              <a:rPr lang="de-AT" sz="4000" dirty="0"/>
              <a:t>Dabei sein können</a:t>
            </a:r>
            <a:endParaRPr lang="de-AT" sz="4000" u="none" strike="noStrike" dirty="0">
              <a:solidFill>
                <a:schemeClr val="bg1"/>
              </a:solidFill>
              <a:effectLst/>
            </a:endParaRP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929" y="208998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4000" dirty="0"/>
              <a:t>Gesundheit</a:t>
            </a:r>
          </a:p>
        </p:txBody>
      </p:sp>
      <p:sp>
        <p:nvSpPr>
          <p:cNvPr id="5" name="Inhaltsplatzhalter 2">
            <a:extLst>
              <a:ext uri="{FF2B5EF4-FFF2-40B4-BE49-F238E27FC236}">
                <a16:creationId xmlns:a16="http://schemas.microsoft.com/office/drawing/2014/main" id="{27FDE33A-97CB-4D94-7917-AFD68CA5D721}"/>
              </a:ext>
            </a:extLst>
          </p:cNvPr>
          <p:cNvSpPr txBox="1">
            <a:spLocks/>
          </p:cNvSpPr>
          <p:nvPr/>
        </p:nvSpPr>
        <p:spPr>
          <a:xfrm>
            <a:off x="6096000" y="3500025"/>
            <a:ext cx="4757898"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4000" dirty="0"/>
              <a:t>Solidarität</a:t>
            </a:r>
          </a:p>
        </p:txBody>
      </p:sp>
      <p:sp>
        <p:nvSpPr>
          <p:cNvPr id="6" name="Inhaltsplatzhalter 2">
            <a:extLst>
              <a:ext uri="{FF2B5EF4-FFF2-40B4-BE49-F238E27FC236}">
                <a16:creationId xmlns:a16="http://schemas.microsoft.com/office/drawing/2014/main" id="{39325B37-F6CC-30FC-5DF3-651CEB956CCA}"/>
              </a:ext>
            </a:extLst>
          </p:cNvPr>
          <p:cNvSpPr txBox="1">
            <a:spLocks/>
          </p:cNvSpPr>
          <p:nvPr/>
        </p:nvSpPr>
        <p:spPr>
          <a:xfrm>
            <a:off x="1717673" y="352892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fontScale="925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4000" dirty="0"/>
              <a:t>Freude &amp; Erfolg </a:t>
            </a:r>
          </a:p>
        </p:txBody>
      </p:sp>
      <p:sp>
        <p:nvSpPr>
          <p:cNvPr id="8" name="Inhaltsplatzhalter 2">
            <a:extLst>
              <a:ext uri="{FF2B5EF4-FFF2-40B4-BE49-F238E27FC236}">
                <a16:creationId xmlns:a16="http://schemas.microsoft.com/office/drawing/2014/main" id="{F461E13A-8F3E-3795-E73A-CEA3243642F9}"/>
              </a:ext>
            </a:extLst>
          </p:cNvPr>
          <p:cNvSpPr txBox="1">
            <a:spLocks/>
          </p:cNvSpPr>
          <p:nvPr/>
        </p:nvSpPr>
        <p:spPr>
          <a:xfrm>
            <a:off x="4039337" y="5539423"/>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Was noch?</a:t>
            </a:r>
          </a:p>
        </p:txBody>
      </p:sp>
      <p:sp>
        <p:nvSpPr>
          <p:cNvPr id="9" name="Inhaltsplatzhalter 2">
            <a:extLst>
              <a:ext uri="{FF2B5EF4-FFF2-40B4-BE49-F238E27FC236}">
                <a16:creationId xmlns:a16="http://schemas.microsoft.com/office/drawing/2014/main" id="{D540A02C-6722-3C9F-B75F-BAF6FD68B33B}"/>
              </a:ext>
            </a:extLst>
          </p:cNvPr>
          <p:cNvSpPr txBox="1">
            <a:spLocks/>
          </p:cNvSpPr>
          <p:nvPr/>
        </p:nvSpPr>
        <p:spPr>
          <a:xfrm>
            <a:off x="7853386" y="4768012"/>
            <a:ext cx="4090039"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fontScale="925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4000" dirty="0"/>
              <a:t>Leistungsfähigkeit </a:t>
            </a:r>
          </a:p>
        </p:txBody>
      </p:sp>
      <p:sp>
        <p:nvSpPr>
          <p:cNvPr id="11" name="Inhaltsplatzhalter 2">
            <a:extLst>
              <a:ext uri="{FF2B5EF4-FFF2-40B4-BE49-F238E27FC236}">
                <a16:creationId xmlns:a16="http://schemas.microsoft.com/office/drawing/2014/main" id="{D3320DE8-A373-CC19-E5AE-D84862C145E5}"/>
              </a:ext>
            </a:extLst>
          </p:cNvPr>
          <p:cNvSpPr txBox="1">
            <a:spLocks/>
          </p:cNvSpPr>
          <p:nvPr/>
        </p:nvSpPr>
        <p:spPr>
          <a:xfrm>
            <a:off x="225288" y="496786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000" dirty="0"/>
              <a:t>Inklusion</a:t>
            </a:r>
          </a:p>
        </p:txBody>
      </p:sp>
    </p:spTree>
    <p:extLst>
      <p:ext uri="{BB962C8B-B14F-4D97-AF65-F5344CB8AC3E}">
        <p14:creationId xmlns:p14="http://schemas.microsoft.com/office/powerpoint/2010/main" val="201275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P spid="6" grpId="0" animBg="1"/>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894142" cy="1622321"/>
          </a:xfrm>
        </p:spPr>
        <p:txBody>
          <a:bodyPr>
            <a:normAutofit/>
          </a:bodyPr>
          <a:lstStyle/>
          <a:p>
            <a:r>
              <a:rPr lang="de-DE" dirty="0"/>
              <a:t>Gesunde Raumluft sichert unsere Werte!</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4263827" y="2111125"/>
            <a:ext cx="4540953" cy="759828"/>
          </a:xfrm>
          <a:solidFill>
            <a:srgbClr val="5197BE">
              <a:alpha val="58868"/>
            </a:srgbClr>
          </a:solidFill>
          <a:ln>
            <a:solidFill>
              <a:schemeClr val="bg1"/>
            </a:solidFill>
          </a:ln>
        </p:spPr>
        <p:txBody>
          <a:bodyPr anchor="ctr" anchorCtr="1">
            <a:normAutofit/>
          </a:bodyPr>
          <a:lstStyle/>
          <a:p>
            <a:pPr marL="0" indent="0" algn="just">
              <a:buNone/>
            </a:pPr>
            <a:r>
              <a:rPr lang="de-AT" sz="3200" dirty="0"/>
              <a:t>Dabei sein können</a:t>
            </a: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929" y="2140493"/>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3200" dirty="0"/>
              <a:t>Freude &amp; Erfolg </a:t>
            </a:r>
          </a:p>
        </p:txBody>
      </p:sp>
      <p:sp>
        <p:nvSpPr>
          <p:cNvPr id="5" name="Inhaltsplatzhalter 2">
            <a:extLst>
              <a:ext uri="{FF2B5EF4-FFF2-40B4-BE49-F238E27FC236}">
                <a16:creationId xmlns:a16="http://schemas.microsoft.com/office/drawing/2014/main" id="{27FDE33A-97CB-4D94-7917-AFD68CA5D721}"/>
              </a:ext>
            </a:extLst>
          </p:cNvPr>
          <p:cNvSpPr txBox="1">
            <a:spLocks/>
          </p:cNvSpPr>
          <p:nvPr/>
        </p:nvSpPr>
        <p:spPr>
          <a:xfrm>
            <a:off x="489322" y="3412268"/>
            <a:ext cx="4175904"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3200" dirty="0"/>
              <a:t>Solidarität</a:t>
            </a:r>
          </a:p>
        </p:txBody>
      </p:sp>
      <p:sp>
        <p:nvSpPr>
          <p:cNvPr id="6" name="Inhaltsplatzhalter 2">
            <a:extLst>
              <a:ext uri="{FF2B5EF4-FFF2-40B4-BE49-F238E27FC236}">
                <a16:creationId xmlns:a16="http://schemas.microsoft.com/office/drawing/2014/main" id="{39325B37-F6CC-30FC-5DF3-651CEB956CCA}"/>
              </a:ext>
            </a:extLst>
          </p:cNvPr>
          <p:cNvSpPr txBox="1">
            <a:spLocks/>
          </p:cNvSpPr>
          <p:nvPr/>
        </p:nvSpPr>
        <p:spPr>
          <a:xfrm>
            <a:off x="2142974" y="2758367"/>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3200" dirty="0"/>
              <a:t>Gesundheit </a:t>
            </a:r>
          </a:p>
        </p:txBody>
      </p:sp>
      <p:sp>
        <p:nvSpPr>
          <p:cNvPr id="8" name="Inhaltsplatzhalter 2">
            <a:extLst>
              <a:ext uri="{FF2B5EF4-FFF2-40B4-BE49-F238E27FC236}">
                <a16:creationId xmlns:a16="http://schemas.microsoft.com/office/drawing/2014/main" id="{F461E13A-8F3E-3795-E73A-CEA3243642F9}"/>
              </a:ext>
            </a:extLst>
          </p:cNvPr>
          <p:cNvSpPr txBox="1">
            <a:spLocks/>
          </p:cNvSpPr>
          <p:nvPr/>
        </p:nvSpPr>
        <p:spPr>
          <a:xfrm>
            <a:off x="8554980" y="2606929"/>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3200" dirty="0"/>
              <a:t>Inklusion</a:t>
            </a:r>
          </a:p>
        </p:txBody>
      </p:sp>
      <p:sp>
        <p:nvSpPr>
          <p:cNvPr id="9" name="Inhaltsplatzhalter 2">
            <a:extLst>
              <a:ext uri="{FF2B5EF4-FFF2-40B4-BE49-F238E27FC236}">
                <a16:creationId xmlns:a16="http://schemas.microsoft.com/office/drawing/2014/main" id="{D540A02C-6722-3C9F-B75F-BAF6FD68B33B}"/>
              </a:ext>
            </a:extLst>
          </p:cNvPr>
          <p:cNvSpPr txBox="1">
            <a:spLocks/>
          </p:cNvSpPr>
          <p:nvPr/>
        </p:nvSpPr>
        <p:spPr>
          <a:xfrm>
            <a:off x="5287830" y="3070222"/>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fontScale="925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3200" dirty="0"/>
              <a:t>Leistungsfähigkeit </a:t>
            </a:r>
          </a:p>
        </p:txBody>
      </p:sp>
      <p:pic>
        <p:nvPicPr>
          <p:cNvPr id="7" name="Grafik 6">
            <a:extLst>
              <a:ext uri="{FF2B5EF4-FFF2-40B4-BE49-F238E27FC236}">
                <a16:creationId xmlns:a16="http://schemas.microsoft.com/office/drawing/2014/main" id="{FF2E1F50-DE91-F0E1-2D20-4B9B5D3262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56205" y="5503673"/>
            <a:ext cx="7679590" cy="988259"/>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Preview of your QR Code">
            <a:hlinkClick r:id="rId4"/>
            <a:extLst>
              <a:ext uri="{FF2B5EF4-FFF2-40B4-BE49-F238E27FC236}">
                <a16:creationId xmlns:a16="http://schemas.microsoft.com/office/drawing/2014/main" id="{26588675-AE6F-E6DF-E326-22EAFAB16E9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87830" y="3778268"/>
            <a:ext cx="1571026" cy="1571026"/>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2">
            <a:extLst>
              <a:ext uri="{FF2B5EF4-FFF2-40B4-BE49-F238E27FC236}">
                <a16:creationId xmlns:a16="http://schemas.microsoft.com/office/drawing/2014/main" id="{B0355AC5-11CD-2318-6AE0-0EEB17E4A533}"/>
              </a:ext>
            </a:extLst>
          </p:cNvPr>
          <p:cNvSpPr txBox="1">
            <a:spLocks/>
          </p:cNvSpPr>
          <p:nvPr/>
        </p:nvSpPr>
        <p:spPr>
          <a:xfrm>
            <a:off x="8554980" y="3519443"/>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fontScale="925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3200" dirty="0"/>
              <a:t>und vieles mehr… </a:t>
            </a:r>
          </a:p>
        </p:txBody>
      </p:sp>
    </p:spTree>
    <p:extLst>
      <p:ext uri="{BB962C8B-B14F-4D97-AF65-F5344CB8AC3E}">
        <p14:creationId xmlns:p14="http://schemas.microsoft.com/office/powerpoint/2010/main" val="34659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80C76-9A36-42E3-358B-9B4B082BAC8C}"/>
              </a:ext>
            </a:extLst>
          </p:cNvPr>
          <p:cNvSpPr>
            <a:spLocks noGrp="1"/>
          </p:cNvSpPr>
          <p:nvPr>
            <p:ph type="title"/>
          </p:nvPr>
        </p:nvSpPr>
        <p:spPr/>
        <p:txBody>
          <a:bodyPr>
            <a:normAutofit fontScale="90000"/>
          </a:bodyPr>
          <a:lstStyle/>
          <a:p>
            <a:r>
              <a:rPr lang="de-DE" dirty="0"/>
              <a:t>Möglichkeiten zur Raumluftverbesserung:</a:t>
            </a:r>
          </a:p>
        </p:txBody>
      </p:sp>
      <p:sp>
        <p:nvSpPr>
          <p:cNvPr id="6" name="Textfeld 5">
            <a:extLst>
              <a:ext uri="{FF2B5EF4-FFF2-40B4-BE49-F238E27FC236}">
                <a16:creationId xmlns:a16="http://schemas.microsoft.com/office/drawing/2014/main" id="{40B4A684-BE5E-951B-123B-D05554830F17}"/>
              </a:ext>
            </a:extLst>
          </p:cNvPr>
          <p:cNvSpPr txBox="1"/>
          <p:nvPr/>
        </p:nvSpPr>
        <p:spPr>
          <a:xfrm>
            <a:off x="0" y="6138932"/>
            <a:ext cx="12192000" cy="677108"/>
          </a:xfrm>
          <a:prstGeom prst="rect">
            <a:avLst/>
          </a:prstGeom>
          <a:noFill/>
          <a:ln w="15875">
            <a:solidFill>
              <a:srgbClr val="A7C7D8"/>
            </a:solidFill>
          </a:ln>
        </p:spPr>
        <p:txBody>
          <a:bodyPr wrap="square" lIns="36000" rIns="36000">
            <a:spAutoFit/>
          </a:bodyPr>
          <a:lstStyle/>
          <a:p>
            <a:pPr algn="ctr"/>
            <a:r>
              <a:rPr lang="de-DE" sz="3800" dirty="0">
                <a:solidFill>
                  <a:schemeClr val="bg1"/>
                </a:solidFill>
                <a:latin typeface="Lato" panose="020F0502020204030203" pitchFamily="34" charset="0"/>
              </a:rPr>
              <a:t>Luftaufbereitung &amp; -</a:t>
            </a:r>
            <a:r>
              <a:rPr lang="de-DE" sz="3800" dirty="0" err="1">
                <a:solidFill>
                  <a:schemeClr val="bg1"/>
                </a:solidFill>
                <a:latin typeface="Lato" panose="020F0502020204030203" pitchFamily="34" charset="0"/>
              </a:rPr>
              <a:t>austausch</a:t>
            </a:r>
            <a:r>
              <a:rPr lang="de-DE" sz="3800" dirty="0">
                <a:solidFill>
                  <a:schemeClr val="bg1"/>
                </a:solidFill>
                <a:latin typeface="Lato" panose="020F0502020204030203" pitchFamily="34" charset="0"/>
              </a:rPr>
              <a:t> je nach Gegebenheiten</a:t>
            </a:r>
          </a:p>
        </p:txBody>
      </p:sp>
      <p:grpSp>
        <p:nvGrpSpPr>
          <p:cNvPr id="10" name="Gruppieren 9">
            <a:extLst>
              <a:ext uri="{FF2B5EF4-FFF2-40B4-BE49-F238E27FC236}">
                <a16:creationId xmlns:a16="http://schemas.microsoft.com/office/drawing/2014/main" id="{BFD1C1E5-CA3E-8E7D-6C5C-F2168B36CCE4}"/>
              </a:ext>
            </a:extLst>
          </p:cNvPr>
          <p:cNvGrpSpPr/>
          <p:nvPr/>
        </p:nvGrpSpPr>
        <p:grpSpPr>
          <a:xfrm>
            <a:off x="1609859" y="1390918"/>
            <a:ext cx="9156879" cy="4748014"/>
            <a:chOff x="1609859" y="1390918"/>
            <a:chExt cx="9156879" cy="4748014"/>
          </a:xfrm>
        </p:grpSpPr>
        <p:sp>
          <p:nvSpPr>
            <p:cNvPr id="9" name="Rechteck 8">
              <a:extLst>
                <a:ext uri="{FF2B5EF4-FFF2-40B4-BE49-F238E27FC236}">
                  <a16:creationId xmlns:a16="http://schemas.microsoft.com/office/drawing/2014/main" id="{8240FB1C-C640-0A45-09D3-3D61FC383E00}"/>
                </a:ext>
              </a:extLst>
            </p:cNvPr>
            <p:cNvSpPr/>
            <p:nvPr/>
          </p:nvSpPr>
          <p:spPr>
            <a:xfrm>
              <a:off x="1609859" y="1390918"/>
              <a:ext cx="9156879" cy="47480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uppieren 7">
              <a:extLst>
                <a:ext uri="{FF2B5EF4-FFF2-40B4-BE49-F238E27FC236}">
                  <a16:creationId xmlns:a16="http://schemas.microsoft.com/office/drawing/2014/main" id="{EBF42C13-AA42-C9BD-67F9-2281074D9489}"/>
                </a:ext>
              </a:extLst>
            </p:cNvPr>
            <p:cNvGrpSpPr/>
            <p:nvPr/>
          </p:nvGrpSpPr>
          <p:grpSpPr>
            <a:xfrm>
              <a:off x="2414188" y="1494852"/>
              <a:ext cx="7645752" cy="4574506"/>
              <a:chOff x="1042025" y="1525012"/>
              <a:chExt cx="7645752" cy="4574506"/>
            </a:xfrm>
          </p:grpSpPr>
          <p:pic>
            <p:nvPicPr>
              <p:cNvPr id="4" name="Grafik 3">
                <a:extLst>
                  <a:ext uri="{FF2B5EF4-FFF2-40B4-BE49-F238E27FC236}">
                    <a16:creationId xmlns:a16="http://schemas.microsoft.com/office/drawing/2014/main" id="{5960E3CF-5EA8-7B61-627F-973C7D4F50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3831"/>
              <a:stretch/>
            </p:blipFill>
            <p:spPr>
              <a:xfrm>
                <a:off x="1042025" y="1525012"/>
                <a:ext cx="7645752" cy="4574506"/>
              </a:xfrm>
              <a:prstGeom prst="rect">
                <a:avLst/>
              </a:prstGeom>
            </p:spPr>
          </p:pic>
          <p:pic>
            <p:nvPicPr>
              <p:cNvPr id="3" name="Grafik 2">
                <a:extLst>
                  <a:ext uri="{FF2B5EF4-FFF2-40B4-BE49-F238E27FC236}">
                    <a16:creationId xmlns:a16="http://schemas.microsoft.com/office/drawing/2014/main" id="{9024328D-E041-2D82-451F-CEE11C9402B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502569" y="3812265"/>
                <a:ext cx="3047999" cy="531829"/>
              </a:xfrm>
              <a:prstGeom prst="rect">
                <a:avLst/>
              </a:prstGeom>
            </p:spPr>
          </p:pic>
          <p:sp>
            <p:nvSpPr>
              <p:cNvPr id="7" name="Rechteck 6">
                <a:extLst>
                  <a:ext uri="{FF2B5EF4-FFF2-40B4-BE49-F238E27FC236}">
                    <a16:creationId xmlns:a16="http://schemas.microsoft.com/office/drawing/2014/main" id="{0DEF6AC7-8F47-2028-FF90-8D079BACC1FC}"/>
                  </a:ext>
                </a:extLst>
              </p:cNvPr>
              <p:cNvSpPr/>
              <p:nvPr/>
            </p:nvSpPr>
            <p:spPr>
              <a:xfrm>
                <a:off x="5550568" y="3789421"/>
                <a:ext cx="2534652" cy="577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Lato" panose="020F0502020204030203" pitchFamily="34" charset="0"/>
                </a:endParaRPr>
              </a:p>
            </p:txBody>
          </p:sp>
        </p:grpSp>
        <p:sp>
          <p:nvSpPr>
            <p:cNvPr id="5" name="Textfeld 4">
              <a:extLst>
                <a:ext uri="{FF2B5EF4-FFF2-40B4-BE49-F238E27FC236}">
                  <a16:creationId xmlns:a16="http://schemas.microsoft.com/office/drawing/2014/main" id="{18F0A55E-7310-A8DC-C00E-D00E51C380B2}"/>
                </a:ext>
              </a:extLst>
            </p:cNvPr>
            <p:cNvSpPr txBox="1"/>
            <p:nvPr/>
          </p:nvSpPr>
          <p:spPr>
            <a:xfrm>
              <a:off x="7686878" y="3320440"/>
              <a:ext cx="2848712" cy="477054"/>
            </a:xfrm>
            <a:prstGeom prst="rect">
              <a:avLst/>
            </a:prstGeom>
            <a:noFill/>
          </p:spPr>
          <p:txBody>
            <a:bodyPr wrap="square" rtlCol="0">
              <a:spAutoFit/>
            </a:bodyPr>
            <a:lstStyle/>
            <a:p>
              <a:r>
                <a:rPr lang="de-AT" sz="2500" b="1" cap="small" spc="-150" dirty="0">
                  <a:latin typeface="Lato" panose="020F0502020204030203" pitchFamily="34" charset="0"/>
                  <a:ea typeface="Lato" panose="020F0502020204030203" pitchFamily="34" charset="0"/>
                  <a:cs typeface="Lato" panose="020F0502020204030203" pitchFamily="34" charset="0"/>
                </a:rPr>
                <a:t>Lüftungsanlage</a:t>
              </a:r>
            </a:p>
          </p:txBody>
        </p:sp>
      </p:grpSp>
    </p:spTree>
    <p:extLst>
      <p:ext uri="{BB962C8B-B14F-4D97-AF65-F5344CB8AC3E}">
        <p14:creationId xmlns:p14="http://schemas.microsoft.com/office/powerpoint/2010/main" val="393488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F6AA2-A971-200F-33F8-A73F3828C94D}"/>
              </a:ext>
            </a:extLst>
          </p:cNvPr>
          <p:cNvSpPr>
            <a:spLocks noGrp="1"/>
          </p:cNvSpPr>
          <p:nvPr>
            <p:ph type="title"/>
          </p:nvPr>
        </p:nvSpPr>
        <p:spPr/>
        <p:txBody>
          <a:bodyPr/>
          <a:lstStyle/>
          <a:p>
            <a:endParaRPr lang="de-DE" dirty="0"/>
          </a:p>
        </p:txBody>
      </p:sp>
      <p:pic>
        <p:nvPicPr>
          <p:cNvPr id="4" name="coche-desktop-1">
            <a:hlinkClick r:id="" action="ppaction://media"/>
            <a:extLst>
              <a:ext uri="{FF2B5EF4-FFF2-40B4-BE49-F238E27FC236}">
                <a16:creationId xmlns:a16="http://schemas.microsoft.com/office/drawing/2014/main" id="{FB32EB93-8542-D2BE-E17C-D855B2EDC763}"/>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b="13228"/>
          <a:stretch/>
        </p:blipFill>
        <p:spPr>
          <a:xfrm>
            <a:off x="0" y="-350714"/>
            <a:ext cx="12192000" cy="7559428"/>
          </a:xfrm>
        </p:spPr>
      </p:pic>
      <p:sp>
        <p:nvSpPr>
          <p:cNvPr id="6" name="Titel 1">
            <a:extLst>
              <a:ext uri="{FF2B5EF4-FFF2-40B4-BE49-F238E27FC236}">
                <a16:creationId xmlns:a16="http://schemas.microsoft.com/office/drawing/2014/main" id="{10986672-42C6-B54A-D94E-DE25AF227A28}"/>
              </a:ext>
            </a:extLst>
          </p:cNvPr>
          <p:cNvSpPr txBox="1">
            <a:spLocks/>
          </p:cNvSpPr>
          <p:nvPr/>
        </p:nvSpPr>
        <p:spPr>
          <a:xfrm>
            <a:off x="4244742" y="106946"/>
            <a:ext cx="75178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500" b="1" i="0" kern="1200" baseline="0">
                <a:ln>
                  <a:solidFill>
                    <a:srgbClr val="5197BE"/>
                  </a:solidFill>
                </a:ln>
                <a:solidFill>
                  <a:schemeClr val="bg1"/>
                </a:solidFill>
                <a:effectLst/>
                <a:latin typeface="Lato" panose="020F0502020204030203" pitchFamily="34" charset="0"/>
                <a:ea typeface="+mj-ea"/>
                <a:cs typeface="+mj-cs"/>
              </a:defRPr>
            </a:lvl1pPr>
          </a:lstStyle>
          <a:p>
            <a:r>
              <a:rPr lang="de-DE" dirty="0"/>
              <a:t>Indikator für Raumluftgüte</a:t>
            </a:r>
          </a:p>
        </p:txBody>
      </p:sp>
      <p:sp>
        <p:nvSpPr>
          <p:cNvPr id="8" name="Textfeld 7">
            <a:extLst>
              <a:ext uri="{FF2B5EF4-FFF2-40B4-BE49-F238E27FC236}">
                <a16:creationId xmlns:a16="http://schemas.microsoft.com/office/drawing/2014/main" id="{C914E5AA-6C22-82BB-E4DB-864452851300}"/>
              </a:ext>
            </a:extLst>
          </p:cNvPr>
          <p:cNvSpPr txBox="1"/>
          <p:nvPr/>
        </p:nvSpPr>
        <p:spPr>
          <a:xfrm>
            <a:off x="2026626" y="4284004"/>
            <a:ext cx="9327174" cy="2652136"/>
          </a:xfrm>
          <a:prstGeom prst="rect">
            <a:avLst/>
          </a:prstGeom>
          <a:noFill/>
        </p:spPr>
        <p:txBody>
          <a:bodyPr wrap="square">
            <a:spAutoFit/>
          </a:bodyPr>
          <a:lstStyle/>
          <a:p>
            <a:pPr marL="673100" indent="-673100">
              <a:lnSpc>
                <a:spcPct val="130000"/>
              </a:lnSpc>
              <a:buFont typeface=".Apple Color Emoji UI"/>
              <a:buChar char="☁️"/>
            </a:pP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Luft - Outdoor: 0,042% CO</a:t>
            </a:r>
            <a:r>
              <a:rPr lang="de-DE"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 420ppm)</a:t>
            </a:r>
          </a:p>
          <a:p>
            <a:pPr marL="673100" indent="-673100">
              <a:lnSpc>
                <a:spcPct val="130000"/>
              </a:lnSpc>
              <a:buFont typeface=".Apple Color Emoji UI"/>
              <a:buChar char="☁️"/>
            </a:pPr>
            <a:r>
              <a:rPr lang="de-DE" sz="2800" dirty="0" err="1">
                <a:solidFill>
                  <a:schemeClr val="bg1"/>
                </a:solidFill>
                <a:latin typeface="Lato" panose="020F0502020204030203" pitchFamily="34" charset="0"/>
                <a:ea typeface="Lato" panose="020F0502020204030203" pitchFamily="34" charset="0"/>
                <a:cs typeface="Lato" panose="020F0502020204030203" pitchFamily="34" charset="0"/>
              </a:rPr>
              <a:t>Ausatmenluft</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enthält 4% CO</a:t>
            </a:r>
            <a:r>
              <a:rPr lang="de-DE"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 40.000ppm)</a:t>
            </a:r>
          </a:p>
          <a:p>
            <a:pPr marL="673100" indent="-673100">
              <a:lnSpc>
                <a:spcPct val="130000"/>
              </a:lnSpc>
              <a:buFont typeface=".Apple Color Emoji UI"/>
              <a:buChar char="☁️"/>
            </a:pP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Daher dient der CO</a:t>
            </a:r>
            <a:r>
              <a:rPr lang="de-DE"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–Wert als </a:t>
            </a:r>
            <a:r>
              <a:rPr lang="de-DE" sz="2800" b="1" dirty="0">
                <a:solidFill>
                  <a:schemeClr val="bg1"/>
                </a:solidFill>
                <a:latin typeface="Lato" panose="020F0502020204030203" pitchFamily="34" charset="0"/>
                <a:ea typeface="Lato" panose="020F0502020204030203" pitchFamily="34" charset="0"/>
                <a:cs typeface="Lato" panose="020F0502020204030203" pitchFamily="34" charset="0"/>
              </a:rPr>
              <a:t>Indikator</a:t>
            </a: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 </a:t>
            </a:r>
            <a:b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br>
            <a: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t>für veratmete Luft &amp; Raumluftgüte</a:t>
            </a:r>
            <a:br>
              <a:rPr lang="de-DE" sz="2800" dirty="0">
                <a:solidFill>
                  <a:schemeClr val="bg1"/>
                </a:solidFill>
                <a:latin typeface="Lato" panose="020F0502020204030203" pitchFamily="34" charset="0"/>
                <a:ea typeface="Lato" panose="020F0502020204030203" pitchFamily="34" charset="0"/>
                <a:cs typeface="Lato" panose="020F0502020204030203" pitchFamily="34" charset="0"/>
              </a:rPr>
            </a:br>
            <a:endParaRPr lang="de-DE" sz="1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Textfeld 11">
            <a:extLst>
              <a:ext uri="{FF2B5EF4-FFF2-40B4-BE49-F238E27FC236}">
                <a16:creationId xmlns:a16="http://schemas.microsoft.com/office/drawing/2014/main" id="{607DB233-34A8-C9CC-0D18-FB6365C7A3FB}"/>
              </a:ext>
            </a:extLst>
          </p:cNvPr>
          <p:cNvSpPr txBox="1"/>
          <p:nvPr/>
        </p:nvSpPr>
        <p:spPr>
          <a:xfrm>
            <a:off x="2483826" y="6599986"/>
            <a:ext cx="8576896" cy="261610"/>
          </a:xfrm>
          <a:prstGeom prst="rect">
            <a:avLst/>
          </a:prstGeom>
          <a:noFill/>
        </p:spPr>
        <p:txBody>
          <a:bodyPr wrap="square">
            <a:spAutoFit/>
          </a:bodyPr>
          <a:lstStyle/>
          <a:p>
            <a:r>
              <a:rPr lang="de-DE" sz="1100" dirty="0">
                <a:solidFill>
                  <a:schemeClr val="bg1"/>
                </a:solidFill>
                <a:latin typeface="Lato" panose="020F0502020204030203" pitchFamily="34" charset="0"/>
              </a:rPr>
              <a:t>Quelle: https://</a:t>
            </a:r>
            <a:r>
              <a:rPr lang="de-DE" sz="1100" dirty="0" err="1">
                <a:solidFill>
                  <a:schemeClr val="bg1"/>
                </a:solidFill>
                <a:latin typeface="Lato" panose="020F0502020204030203" pitchFamily="34" charset="0"/>
              </a:rPr>
              <a:t>elpais.com</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especiales</a:t>
            </a:r>
            <a:r>
              <a:rPr lang="de-DE" sz="1100" dirty="0">
                <a:solidFill>
                  <a:schemeClr val="bg1"/>
                </a:solidFill>
                <a:latin typeface="Lato" panose="020F0502020204030203" pitchFamily="34" charset="0"/>
              </a:rPr>
              <a:t>/coronavirus-covid-19/</a:t>
            </a:r>
            <a:r>
              <a:rPr lang="de-DE" sz="1100" dirty="0" err="1">
                <a:solidFill>
                  <a:schemeClr val="bg1"/>
                </a:solidFill>
                <a:latin typeface="Lato" panose="020F0502020204030203" pitchFamily="34" charset="0"/>
              </a:rPr>
              <a:t>how</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to</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avoid</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the</a:t>
            </a:r>
            <a:r>
              <a:rPr lang="de-DE" sz="1100" dirty="0">
                <a:solidFill>
                  <a:schemeClr val="bg1"/>
                </a:solidFill>
                <a:latin typeface="Lato" panose="020F0502020204030203" pitchFamily="34" charset="0"/>
              </a:rPr>
              <a:t>-</a:t>
            </a:r>
            <a:r>
              <a:rPr lang="de-DE" sz="1100" dirty="0" err="1">
                <a:solidFill>
                  <a:schemeClr val="bg1"/>
                </a:solidFill>
                <a:latin typeface="Lato" panose="020F0502020204030203" pitchFamily="34" charset="0"/>
              </a:rPr>
              <a:t>infection</a:t>
            </a:r>
            <a:r>
              <a:rPr lang="de-DE" sz="1100" dirty="0">
                <a:solidFill>
                  <a:schemeClr val="bg1"/>
                </a:solidFill>
                <a:latin typeface="Lato" panose="020F0502020204030203" pitchFamily="34" charset="0"/>
              </a:rPr>
              <a:t>-in-indoor-</a:t>
            </a:r>
            <a:r>
              <a:rPr lang="de-DE" sz="1100" dirty="0" err="1">
                <a:solidFill>
                  <a:schemeClr val="bg1"/>
                </a:solidFill>
                <a:latin typeface="Lato" panose="020F0502020204030203" pitchFamily="34" charset="0"/>
              </a:rPr>
              <a:t>spaces</a:t>
            </a:r>
            <a:r>
              <a:rPr lang="de-DE" sz="1100" dirty="0">
                <a:solidFill>
                  <a:schemeClr val="bg1"/>
                </a:solidFill>
                <a:latin typeface="Lato" panose="020F0502020204030203" pitchFamily="34" charset="0"/>
              </a:rPr>
              <a:t>/</a:t>
            </a:r>
          </a:p>
        </p:txBody>
      </p:sp>
      <p:pic>
        <p:nvPicPr>
          <p:cNvPr id="14" name="Grafik 13">
            <a:extLst>
              <a:ext uri="{FF2B5EF4-FFF2-40B4-BE49-F238E27FC236}">
                <a16:creationId xmlns:a16="http://schemas.microsoft.com/office/drawing/2014/main" id="{4DCEBA56-3347-2BB6-3BA7-D0F7C811886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960176" y="86703"/>
            <a:ext cx="1255363" cy="1080416"/>
          </a:xfrm>
          <a:prstGeom prst="rect">
            <a:avLst/>
          </a:prstGeom>
        </p:spPr>
      </p:pic>
    </p:spTree>
    <p:extLst>
      <p:ext uri="{BB962C8B-B14F-4D97-AF65-F5344CB8AC3E}">
        <p14:creationId xmlns:p14="http://schemas.microsoft.com/office/powerpoint/2010/main" val="422151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8BBFB3E1-1314-ACB1-8154-48D68AB8AD7F}"/>
              </a:ext>
            </a:extLst>
          </p:cNvPr>
          <p:cNvGrpSpPr/>
          <p:nvPr/>
        </p:nvGrpSpPr>
        <p:grpSpPr>
          <a:xfrm>
            <a:off x="13454" y="195470"/>
            <a:ext cx="12194312" cy="6441709"/>
            <a:chOff x="13454" y="24014"/>
            <a:chExt cx="12194312" cy="6441709"/>
          </a:xfrm>
        </p:grpSpPr>
        <p:pic>
          <p:nvPicPr>
            <p:cNvPr id="1026" name="Picture 2">
              <a:extLst>
                <a:ext uri="{FF2B5EF4-FFF2-40B4-BE49-F238E27FC236}">
                  <a16:creationId xmlns:a16="http://schemas.microsoft.com/office/drawing/2014/main" id="{86E89DAD-3901-D856-05B0-8280A160DA3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1490"/>
            <a:stretch/>
          </p:blipFill>
          <p:spPr bwMode="auto">
            <a:xfrm>
              <a:off x="13454" y="24014"/>
              <a:ext cx="12194312" cy="6441709"/>
            </a:xfrm>
            <a:prstGeom prst="rect">
              <a:avLst/>
            </a:prstGeom>
            <a:solidFill>
              <a:schemeClr val="bg2"/>
            </a:solidFill>
            <a:ln>
              <a:solidFill>
                <a:srgbClr val="5197BE"/>
              </a:solidFill>
            </a:ln>
          </p:spPr>
        </p:pic>
        <p:sp>
          <p:nvSpPr>
            <p:cNvPr id="3" name="Rechteck 2">
              <a:extLst>
                <a:ext uri="{FF2B5EF4-FFF2-40B4-BE49-F238E27FC236}">
                  <a16:creationId xmlns:a16="http://schemas.microsoft.com/office/drawing/2014/main" id="{050C3F4F-C830-74C6-5ACE-089C0EC2D7B1}"/>
                </a:ext>
              </a:extLst>
            </p:cNvPr>
            <p:cNvSpPr/>
            <p:nvPr/>
          </p:nvSpPr>
          <p:spPr>
            <a:xfrm>
              <a:off x="3222717" y="5404584"/>
              <a:ext cx="197388" cy="482700"/>
            </a:xfrm>
            <a:prstGeom prst="rect">
              <a:avLst/>
            </a:prstGeom>
            <a:solidFill>
              <a:srgbClr val="FF0A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Textfeld 6">
            <a:extLst>
              <a:ext uri="{FF2B5EF4-FFF2-40B4-BE49-F238E27FC236}">
                <a16:creationId xmlns:a16="http://schemas.microsoft.com/office/drawing/2014/main" id="{1FB3175B-1ABB-B235-409D-D5327018A049}"/>
              </a:ext>
            </a:extLst>
          </p:cNvPr>
          <p:cNvSpPr txBox="1"/>
          <p:nvPr/>
        </p:nvSpPr>
        <p:spPr>
          <a:xfrm>
            <a:off x="3335295" y="676788"/>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Außenluft</a:t>
            </a:r>
          </a:p>
        </p:txBody>
      </p:sp>
      <p:sp>
        <p:nvSpPr>
          <p:cNvPr id="9" name="Textfeld 8">
            <a:extLst>
              <a:ext uri="{FF2B5EF4-FFF2-40B4-BE49-F238E27FC236}">
                <a16:creationId xmlns:a16="http://schemas.microsoft.com/office/drawing/2014/main" id="{74164AB3-5311-6280-A458-55B8893258BC}"/>
              </a:ext>
            </a:extLst>
          </p:cNvPr>
          <p:cNvSpPr txBox="1"/>
          <p:nvPr/>
        </p:nvSpPr>
        <p:spPr>
          <a:xfrm>
            <a:off x="3335295" y="1630877"/>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Gesundes Raumklima</a:t>
            </a:r>
          </a:p>
        </p:txBody>
      </p:sp>
      <p:sp>
        <p:nvSpPr>
          <p:cNvPr id="11" name="Textfeld 10">
            <a:extLst>
              <a:ext uri="{FF2B5EF4-FFF2-40B4-BE49-F238E27FC236}">
                <a16:creationId xmlns:a16="http://schemas.microsoft.com/office/drawing/2014/main" id="{A4520143-B85A-2C2D-EF9C-A684BC70AAA2}"/>
              </a:ext>
            </a:extLst>
          </p:cNvPr>
          <p:cNvSpPr txBox="1"/>
          <p:nvPr/>
        </p:nvSpPr>
        <p:spPr>
          <a:xfrm>
            <a:off x="4037286" y="2615392"/>
            <a:ext cx="5492968"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Ist Frischluft erforderlich</a:t>
            </a:r>
          </a:p>
        </p:txBody>
      </p:sp>
      <p:sp>
        <p:nvSpPr>
          <p:cNvPr id="13" name="Textfeld 12">
            <a:extLst>
              <a:ext uri="{FF2B5EF4-FFF2-40B4-BE49-F238E27FC236}">
                <a16:creationId xmlns:a16="http://schemas.microsoft.com/office/drawing/2014/main" id="{55E124DD-7459-1E33-7DD2-A6BBC5020210}"/>
              </a:ext>
            </a:extLst>
          </p:cNvPr>
          <p:cNvSpPr txBox="1"/>
          <p:nvPr/>
        </p:nvSpPr>
        <p:spPr>
          <a:xfrm>
            <a:off x="3335295" y="3573310"/>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Leistung sinkt um 15%</a:t>
            </a:r>
          </a:p>
        </p:txBody>
      </p:sp>
      <p:sp>
        <p:nvSpPr>
          <p:cNvPr id="15" name="Textfeld 14">
            <a:extLst>
              <a:ext uri="{FF2B5EF4-FFF2-40B4-BE49-F238E27FC236}">
                <a16:creationId xmlns:a16="http://schemas.microsoft.com/office/drawing/2014/main" id="{9EB165C8-4D0F-F80D-F790-56F42C5B32D0}"/>
              </a:ext>
            </a:extLst>
          </p:cNvPr>
          <p:cNvSpPr txBox="1"/>
          <p:nvPr/>
        </p:nvSpPr>
        <p:spPr>
          <a:xfrm>
            <a:off x="3375486" y="4557744"/>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Leistung sinkt um 50%</a:t>
            </a:r>
          </a:p>
        </p:txBody>
      </p:sp>
      <p:sp>
        <p:nvSpPr>
          <p:cNvPr id="18" name="Wolke 17">
            <a:extLst>
              <a:ext uri="{FF2B5EF4-FFF2-40B4-BE49-F238E27FC236}">
                <a16:creationId xmlns:a16="http://schemas.microsoft.com/office/drawing/2014/main" id="{EC97B1C7-D41E-FCD7-6AC5-508AAF943B16}"/>
              </a:ext>
            </a:extLst>
          </p:cNvPr>
          <p:cNvSpPr/>
          <p:nvPr/>
        </p:nvSpPr>
        <p:spPr>
          <a:xfrm rot="408215">
            <a:off x="6820797" y="419914"/>
            <a:ext cx="5853016" cy="1775790"/>
          </a:xfrm>
          <a:custGeom>
            <a:avLst/>
            <a:gdLst>
              <a:gd name="connsiteX0" fmla="*/ 528397 w 5853016"/>
              <a:gd name="connsiteY0" fmla="*/ 590696 h 1775790"/>
              <a:gd name="connsiteX1" fmla="*/ 761840 w 5853016"/>
              <a:gd name="connsiteY1" fmla="*/ 283920 h 1775790"/>
              <a:gd name="connsiteX2" fmla="*/ 1897488 w 5853016"/>
              <a:gd name="connsiteY2" fmla="*/ 213834 h 1775790"/>
              <a:gd name="connsiteX3" fmla="*/ 3042484 w 5853016"/>
              <a:gd name="connsiteY3" fmla="*/ 141076 h 1775790"/>
              <a:gd name="connsiteX4" fmla="*/ 3488641 w 5853016"/>
              <a:gd name="connsiteY4" fmla="*/ 8221 h 1775790"/>
              <a:gd name="connsiteX5" fmla="*/ 4041968 w 5853016"/>
              <a:gd name="connsiteY5" fmla="*/ 101984 h 1775790"/>
              <a:gd name="connsiteX6" fmla="*/ 4804757 w 5853016"/>
              <a:gd name="connsiteY6" fmla="*/ 28363 h 1775790"/>
              <a:gd name="connsiteX7" fmla="*/ 5191570 w 5853016"/>
              <a:gd name="connsiteY7" fmla="*/ 229208 h 1775790"/>
              <a:gd name="connsiteX8" fmla="*/ 5687993 w 5853016"/>
              <a:gd name="connsiteY8" fmla="*/ 424134 h 1775790"/>
              <a:gd name="connsiteX9" fmla="*/ 5665773 w 5853016"/>
              <a:gd name="connsiteY9" fmla="*/ 635502 h 1775790"/>
              <a:gd name="connsiteX10" fmla="*/ 5828086 w 5853016"/>
              <a:gd name="connsiteY10" fmla="*/ 958679 h 1775790"/>
              <a:gd name="connsiteX11" fmla="*/ 5067736 w 5853016"/>
              <a:gd name="connsiteY11" fmla="*/ 1241573 h 1775790"/>
              <a:gd name="connsiteX12" fmla="*/ 4795544 w 5853016"/>
              <a:gd name="connsiteY12" fmla="*/ 1483976 h 1775790"/>
              <a:gd name="connsiteX13" fmla="*/ 3868816 w 5853016"/>
              <a:gd name="connsiteY13" fmla="*/ 1513326 h 1775790"/>
              <a:gd name="connsiteX14" fmla="*/ 3206558 w 5853016"/>
              <a:gd name="connsiteY14" fmla="*/ 1771926 h 1775790"/>
              <a:gd name="connsiteX15" fmla="*/ 2232817 w 5853016"/>
              <a:gd name="connsiteY15" fmla="*/ 1614078 h 1775790"/>
              <a:gd name="connsiteX16" fmla="*/ 786363 w 5853016"/>
              <a:gd name="connsiteY16" fmla="*/ 1458120 h 1775790"/>
              <a:gd name="connsiteX17" fmla="*/ 150389 w 5853016"/>
              <a:gd name="connsiteY17" fmla="*/ 1284570 h 1775790"/>
              <a:gd name="connsiteX18" fmla="*/ 286282 w 5853016"/>
              <a:gd name="connsiteY18" fmla="*/ 1050305 h 1775790"/>
              <a:gd name="connsiteX19" fmla="*/ -678 w 5853016"/>
              <a:gd name="connsiteY19" fmla="*/ 809957 h 1775790"/>
              <a:gd name="connsiteX20" fmla="*/ 523384 w 5853016"/>
              <a:gd name="connsiteY20" fmla="*/ 596328 h 1775790"/>
              <a:gd name="connsiteX21" fmla="*/ 528397 w 5853016"/>
              <a:gd name="connsiteY21" fmla="*/ 590696 h 1775790"/>
              <a:gd name="connsiteX0" fmla="*/ 635838 w 5853016"/>
              <a:gd name="connsiteY0" fmla="*/ 1076038 h 1775790"/>
              <a:gd name="connsiteX1" fmla="*/ 292650 w 5853016"/>
              <a:gd name="connsiteY1" fmla="*/ 1043276 h 1775790"/>
              <a:gd name="connsiteX2" fmla="*/ 938650 w 5853016"/>
              <a:gd name="connsiteY2" fmla="*/ 1434567 h 1775790"/>
              <a:gd name="connsiteX3" fmla="*/ 788531 w 5853016"/>
              <a:gd name="connsiteY3" fmla="*/ 1450228 h 1775790"/>
              <a:gd name="connsiteX4" fmla="*/ 2232546 w 5853016"/>
              <a:gd name="connsiteY4" fmla="*/ 1606843 h 1775790"/>
              <a:gd name="connsiteX5" fmla="*/ 2142041 w 5853016"/>
              <a:gd name="connsiteY5" fmla="*/ 1535318 h 1775790"/>
              <a:gd name="connsiteX6" fmla="*/ 3905668 w 5853016"/>
              <a:gd name="connsiteY6" fmla="*/ 1428483 h 1775790"/>
              <a:gd name="connsiteX7" fmla="*/ 3869493 w 5853016"/>
              <a:gd name="connsiteY7" fmla="*/ 1506955 h 1775790"/>
              <a:gd name="connsiteX8" fmla="*/ 4624018 w 5853016"/>
              <a:gd name="connsiteY8" fmla="*/ 943552 h 1775790"/>
              <a:gd name="connsiteX9" fmla="*/ 5064484 w 5853016"/>
              <a:gd name="connsiteY9" fmla="*/ 1236887 h 1775790"/>
              <a:gd name="connsiteX10" fmla="*/ 5663063 w 5853016"/>
              <a:gd name="connsiteY10" fmla="*/ 631145 h 1775790"/>
              <a:gd name="connsiteX11" fmla="*/ 5466879 w 5853016"/>
              <a:gd name="connsiteY11" fmla="*/ 741145 h 1775790"/>
              <a:gd name="connsiteX12" fmla="*/ 5192383 w 5853016"/>
              <a:gd name="connsiteY12" fmla="*/ 223042 h 1775790"/>
              <a:gd name="connsiteX13" fmla="*/ 5202680 w 5853016"/>
              <a:gd name="connsiteY13" fmla="*/ 275000 h 1775790"/>
              <a:gd name="connsiteX14" fmla="*/ 3939675 w 5853016"/>
              <a:gd name="connsiteY14" fmla="*/ 162451 h 1775790"/>
              <a:gd name="connsiteX15" fmla="*/ 4040206 w 5853016"/>
              <a:gd name="connsiteY15" fmla="*/ 96188 h 1775790"/>
              <a:gd name="connsiteX16" fmla="*/ 2999806 w 5853016"/>
              <a:gd name="connsiteY16" fmla="*/ 194021 h 1775790"/>
              <a:gd name="connsiteX17" fmla="*/ 3048445 w 5853016"/>
              <a:gd name="connsiteY17" fmla="*/ 136883 h 1775790"/>
              <a:gd name="connsiteX18" fmla="*/ 1896810 w 5853016"/>
              <a:gd name="connsiteY18" fmla="*/ 213423 h 1775790"/>
              <a:gd name="connsiteX19" fmla="*/ 2072943 w 5853016"/>
              <a:gd name="connsiteY19" fmla="*/ 268834 h 1775790"/>
              <a:gd name="connsiteX20" fmla="*/ 559152 w 5853016"/>
              <a:gd name="connsiteY20" fmla="*/ 649026 h 1775790"/>
              <a:gd name="connsiteX21" fmla="*/ 528397 w 5853016"/>
              <a:gd name="connsiteY21" fmla="*/ 590696 h 177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53016" h="1775790" fill="none" extrusionOk="0">
                <a:moveTo>
                  <a:pt x="528397" y="590696"/>
                </a:moveTo>
                <a:cubicBezTo>
                  <a:pt x="481357" y="499898"/>
                  <a:pt x="568210" y="354638"/>
                  <a:pt x="761840" y="283920"/>
                </a:cubicBezTo>
                <a:cubicBezTo>
                  <a:pt x="1118327" y="173502"/>
                  <a:pt x="1521620" y="30660"/>
                  <a:pt x="1897488" y="213834"/>
                </a:cubicBezTo>
                <a:cubicBezTo>
                  <a:pt x="2135997" y="44824"/>
                  <a:pt x="2626384" y="16636"/>
                  <a:pt x="3042484" y="141076"/>
                </a:cubicBezTo>
                <a:cubicBezTo>
                  <a:pt x="3121348" y="94070"/>
                  <a:pt x="3289284" y="-2027"/>
                  <a:pt x="3488641" y="8221"/>
                </a:cubicBezTo>
                <a:cubicBezTo>
                  <a:pt x="3707683" y="-9557"/>
                  <a:pt x="3925143" y="9131"/>
                  <a:pt x="4041968" y="101984"/>
                </a:cubicBezTo>
                <a:cubicBezTo>
                  <a:pt x="4217009" y="6298"/>
                  <a:pt x="4583086" y="-62327"/>
                  <a:pt x="4804757" y="28363"/>
                </a:cubicBezTo>
                <a:cubicBezTo>
                  <a:pt x="4987748" y="75341"/>
                  <a:pt x="5156121" y="149438"/>
                  <a:pt x="5191570" y="229208"/>
                </a:cubicBezTo>
                <a:cubicBezTo>
                  <a:pt x="5439218" y="252914"/>
                  <a:pt x="5606126" y="351202"/>
                  <a:pt x="5687993" y="424134"/>
                </a:cubicBezTo>
                <a:cubicBezTo>
                  <a:pt x="5745394" y="494005"/>
                  <a:pt x="5734152" y="564868"/>
                  <a:pt x="5665773" y="635502"/>
                </a:cubicBezTo>
                <a:cubicBezTo>
                  <a:pt x="5845656" y="727620"/>
                  <a:pt x="5915408" y="866103"/>
                  <a:pt x="5828086" y="958679"/>
                </a:cubicBezTo>
                <a:cubicBezTo>
                  <a:pt x="5754137" y="1124090"/>
                  <a:pt x="5464077" y="1286455"/>
                  <a:pt x="5067736" y="1241573"/>
                </a:cubicBezTo>
                <a:cubicBezTo>
                  <a:pt x="5081262" y="1349884"/>
                  <a:pt x="4948642" y="1399040"/>
                  <a:pt x="4795544" y="1483976"/>
                </a:cubicBezTo>
                <a:cubicBezTo>
                  <a:pt x="4484339" y="1627256"/>
                  <a:pt x="4166781" y="1589831"/>
                  <a:pt x="3868816" y="1513326"/>
                </a:cubicBezTo>
                <a:cubicBezTo>
                  <a:pt x="3792082" y="1623499"/>
                  <a:pt x="3513978" y="1725316"/>
                  <a:pt x="3206558" y="1771926"/>
                </a:cubicBezTo>
                <a:cubicBezTo>
                  <a:pt x="2790648" y="1829140"/>
                  <a:pt x="2446596" y="1759857"/>
                  <a:pt x="2232817" y="1614078"/>
                </a:cubicBezTo>
                <a:cubicBezTo>
                  <a:pt x="1710829" y="1716775"/>
                  <a:pt x="1137114" y="1604834"/>
                  <a:pt x="786363" y="1458120"/>
                </a:cubicBezTo>
                <a:cubicBezTo>
                  <a:pt x="515294" y="1490844"/>
                  <a:pt x="250469" y="1401936"/>
                  <a:pt x="150389" y="1284570"/>
                </a:cubicBezTo>
                <a:cubicBezTo>
                  <a:pt x="87035" y="1203885"/>
                  <a:pt x="143010" y="1092232"/>
                  <a:pt x="286282" y="1050305"/>
                </a:cubicBezTo>
                <a:cubicBezTo>
                  <a:pt x="85771" y="981841"/>
                  <a:pt x="-26645" y="900134"/>
                  <a:pt x="-678" y="809957"/>
                </a:cubicBezTo>
                <a:cubicBezTo>
                  <a:pt x="-18182" y="700657"/>
                  <a:pt x="259162" y="593695"/>
                  <a:pt x="523384" y="596328"/>
                </a:cubicBezTo>
                <a:cubicBezTo>
                  <a:pt x="525069" y="594391"/>
                  <a:pt x="527293" y="592546"/>
                  <a:pt x="528397" y="590696"/>
                </a:cubicBezTo>
                <a:close/>
              </a:path>
              <a:path w="5853016" h="1775790" fill="none" extrusionOk="0">
                <a:moveTo>
                  <a:pt x="635838" y="1076038"/>
                </a:moveTo>
                <a:cubicBezTo>
                  <a:pt x="523637" y="1065411"/>
                  <a:pt x="407222" y="1057111"/>
                  <a:pt x="292650" y="1043276"/>
                </a:cubicBezTo>
                <a:moveTo>
                  <a:pt x="938650" y="1434567"/>
                </a:moveTo>
                <a:cubicBezTo>
                  <a:pt x="891575" y="1441795"/>
                  <a:pt x="841369" y="1446617"/>
                  <a:pt x="788531" y="1450228"/>
                </a:cubicBezTo>
                <a:moveTo>
                  <a:pt x="2232546" y="1606843"/>
                </a:moveTo>
                <a:cubicBezTo>
                  <a:pt x="2197632" y="1591518"/>
                  <a:pt x="2169360" y="1557309"/>
                  <a:pt x="2142041" y="1535318"/>
                </a:cubicBezTo>
                <a:moveTo>
                  <a:pt x="3905668" y="1428483"/>
                </a:moveTo>
                <a:cubicBezTo>
                  <a:pt x="3906446" y="1455452"/>
                  <a:pt x="3887708" y="1475406"/>
                  <a:pt x="3869493" y="1506955"/>
                </a:cubicBezTo>
                <a:moveTo>
                  <a:pt x="4624018" y="943552"/>
                </a:moveTo>
                <a:cubicBezTo>
                  <a:pt x="4888748" y="998886"/>
                  <a:pt x="5073229" y="1119938"/>
                  <a:pt x="5064484" y="1236887"/>
                </a:cubicBezTo>
                <a:moveTo>
                  <a:pt x="5663063" y="631145"/>
                </a:moveTo>
                <a:cubicBezTo>
                  <a:pt x="5612854" y="688615"/>
                  <a:pt x="5564868" y="706688"/>
                  <a:pt x="5466879" y="741145"/>
                </a:cubicBezTo>
                <a:moveTo>
                  <a:pt x="5192383" y="223042"/>
                </a:moveTo>
                <a:cubicBezTo>
                  <a:pt x="5200623" y="238292"/>
                  <a:pt x="5207347" y="259332"/>
                  <a:pt x="5202680" y="275000"/>
                </a:cubicBezTo>
                <a:moveTo>
                  <a:pt x="3939675" y="162451"/>
                </a:moveTo>
                <a:cubicBezTo>
                  <a:pt x="3966839" y="136042"/>
                  <a:pt x="4004695" y="114273"/>
                  <a:pt x="4040206" y="96188"/>
                </a:cubicBezTo>
                <a:moveTo>
                  <a:pt x="2999806" y="194021"/>
                </a:moveTo>
                <a:cubicBezTo>
                  <a:pt x="3013300" y="174756"/>
                  <a:pt x="3026749" y="156501"/>
                  <a:pt x="3048445" y="136883"/>
                </a:cubicBezTo>
                <a:moveTo>
                  <a:pt x="1896810" y="213423"/>
                </a:moveTo>
                <a:cubicBezTo>
                  <a:pt x="1953000" y="225964"/>
                  <a:pt x="2024989" y="247160"/>
                  <a:pt x="2072943" y="268834"/>
                </a:cubicBezTo>
                <a:moveTo>
                  <a:pt x="559152" y="649026"/>
                </a:moveTo>
                <a:cubicBezTo>
                  <a:pt x="545087" y="625243"/>
                  <a:pt x="537749" y="608401"/>
                  <a:pt x="528397" y="590696"/>
                </a:cubicBezTo>
              </a:path>
              <a:path w="5853016" h="1775790" stroke="0" extrusionOk="0">
                <a:moveTo>
                  <a:pt x="528397" y="590696"/>
                </a:moveTo>
                <a:cubicBezTo>
                  <a:pt x="483716" y="474263"/>
                  <a:pt x="561901" y="372490"/>
                  <a:pt x="761840" y="283920"/>
                </a:cubicBezTo>
                <a:cubicBezTo>
                  <a:pt x="1130431" y="169376"/>
                  <a:pt x="1513441" y="124420"/>
                  <a:pt x="1897488" y="213834"/>
                </a:cubicBezTo>
                <a:cubicBezTo>
                  <a:pt x="2058925" y="101068"/>
                  <a:pt x="2692833" y="29888"/>
                  <a:pt x="3042484" y="141076"/>
                </a:cubicBezTo>
                <a:cubicBezTo>
                  <a:pt x="3121661" y="64984"/>
                  <a:pt x="3308807" y="25548"/>
                  <a:pt x="3488641" y="8221"/>
                </a:cubicBezTo>
                <a:cubicBezTo>
                  <a:pt x="3712459" y="-2779"/>
                  <a:pt x="3925724" y="3761"/>
                  <a:pt x="4041968" y="101984"/>
                </a:cubicBezTo>
                <a:cubicBezTo>
                  <a:pt x="4222774" y="9989"/>
                  <a:pt x="4512751" y="5740"/>
                  <a:pt x="4804757" y="28363"/>
                </a:cubicBezTo>
                <a:cubicBezTo>
                  <a:pt x="5005569" y="47780"/>
                  <a:pt x="5141896" y="154568"/>
                  <a:pt x="5191570" y="229208"/>
                </a:cubicBezTo>
                <a:cubicBezTo>
                  <a:pt x="5435814" y="261265"/>
                  <a:pt x="5618602" y="330325"/>
                  <a:pt x="5687993" y="424134"/>
                </a:cubicBezTo>
                <a:cubicBezTo>
                  <a:pt x="5735766" y="492165"/>
                  <a:pt x="5739157" y="571712"/>
                  <a:pt x="5665773" y="635502"/>
                </a:cubicBezTo>
                <a:cubicBezTo>
                  <a:pt x="5846560" y="742127"/>
                  <a:pt x="5898356" y="866933"/>
                  <a:pt x="5828086" y="958679"/>
                </a:cubicBezTo>
                <a:cubicBezTo>
                  <a:pt x="5755163" y="1135477"/>
                  <a:pt x="5480712" y="1273574"/>
                  <a:pt x="5067736" y="1241573"/>
                </a:cubicBezTo>
                <a:cubicBezTo>
                  <a:pt x="5083537" y="1319385"/>
                  <a:pt x="4969438" y="1410084"/>
                  <a:pt x="4795544" y="1483976"/>
                </a:cubicBezTo>
                <a:cubicBezTo>
                  <a:pt x="4476082" y="1586189"/>
                  <a:pt x="4137387" y="1572718"/>
                  <a:pt x="3868816" y="1513326"/>
                </a:cubicBezTo>
                <a:cubicBezTo>
                  <a:pt x="3743702" y="1639915"/>
                  <a:pt x="3499763" y="1694186"/>
                  <a:pt x="3206558" y="1771926"/>
                </a:cubicBezTo>
                <a:cubicBezTo>
                  <a:pt x="2834755" y="1801929"/>
                  <a:pt x="2405615" y="1769291"/>
                  <a:pt x="2232817" y="1614078"/>
                </a:cubicBezTo>
                <a:cubicBezTo>
                  <a:pt x="1687863" y="1815321"/>
                  <a:pt x="1095299" y="1681779"/>
                  <a:pt x="786363" y="1458120"/>
                </a:cubicBezTo>
                <a:cubicBezTo>
                  <a:pt x="499716" y="1477418"/>
                  <a:pt x="236094" y="1395580"/>
                  <a:pt x="150389" y="1284570"/>
                </a:cubicBezTo>
                <a:cubicBezTo>
                  <a:pt x="89975" y="1205277"/>
                  <a:pt x="139362" y="1113260"/>
                  <a:pt x="286282" y="1050305"/>
                </a:cubicBezTo>
                <a:cubicBezTo>
                  <a:pt x="93150" y="1019483"/>
                  <a:pt x="-44705" y="915036"/>
                  <a:pt x="-678" y="809957"/>
                </a:cubicBezTo>
                <a:cubicBezTo>
                  <a:pt x="39705" y="654826"/>
                  <a:pt x="236491" y="607239"/>
                  <a:pt x="523384" y="596328"/>
                </a:cubicBezTo>
                <a:cubicBezTo>
                  <a:pt x="525448" y="594814"/>
                  <a:pt x="526721" y="592738"/>
                  <a:pt x="528397" y="590696"/>
                </a:cubicBezTo>
                <a:close/>
              </a:path>
              <a:path w="5853016" h="1775790" fill="none" stroke="0" extrusionOk="0">
                <a:moveTo>
                  <a:pt x="635838" y="1076038"/>
                </a:moveTo>
                <a:cubicBezTo>
                  <a:pt x="517947" y="1072628"/>
                  <a:pt x="397817" y="1062766"/>
                  <a:pt x="292650" y="1043276"/>
                </a:cubicBezTo>
                <a:moveTo>
                  <a:pt x="938650" y="1434567"/>
                </a:moveTo>
                <a:cubicBezTo>
                  <a:pt x="888411" y="1453134"/>
                  <a:pt x="837243" y="1444790"/>
                  <a:pt x="788531" y="1450228"/>
                </a:cubicBezTo>
                <a:moveTo>
                  <a:pt x="2232546" y="1606843"/>
                </a:moveTo>
                <a:cubicBezTo>
                  <a:pt x="2202068" y="1588986"/>
                  <a:pt x="2161983" y="1561563"/>
                  <a:pt x="2142041" y="1535318"/>
                </a:cubicBezTo>
                <a:moveTo>
                  <a:pt x="3905668" y="1428483"/>
                </a:moveTo>
                <a:cubicBezTo>
                  <a:pt x="3896948" y="1456284"/>
                  <a:pt x="3888143" y="1479015"/>
                  <a:pt x="3869493" y="1506955"/>
                </a:cubicBezTo>
                <a:moveTo>
                  <a:pt x="4624018" y="943552"/>
                </a:moveTo>
                <a:cubicBezTo>
                  <a:pt x="4868323" y="1008235"/>
                  <a:pt x="5066640" y="1116540"/>
                  <a:pt x="5064484" y="1236887"/>
                </a:cubicBezTo>
                <a:moveTo>
                  <a:pt x="5663063" y="631145"/>
                </a:moveTo>
                <a:cubicBezTo>
                  <a:pt x="5617046" y="671828"/>
                  <a:pt x="5555613" y="711551"/>
                  <a:pt x="5466879" y="741145"/>
                </a:cubicBezTo>
                <a:moveTo>
                  <a:pt x="5192383" y="223042"/>
                </a:moveTo>
                <a:cubicBezTo>
                  <a:pt x="5198410" y="240047"/>
                  <a:pt x="5202311" y="258029"/>
                  <a:pt x="5202680" y="275000"/>
                </a:cubicBezTo>
                <a:moveTo>
                  <a:pt x="3939675" y="162451"/>
                </a:moveTo>
                <a:cubicBezTo>
                  <a:pt x="3964071" y="137076"/>
                  <a:pt x="3999255" y="113165"/>
                  <a:pt x="4040206" y="96188"/>
                </a:cubicBezTo>
                <a:moveTo>
                  <a:pt x="2999806" y="194021"/>
                </a:moveTo>
                <a:cubicBezTo>
                  <a:pt x="3008391" y="176891"/>
                  <a:pt x="3024761" y="159682"/>
                  <a:pt x="3048445" y="136883"/>
                </a:cubicBezTo>
                <a:moveTo>
                  <a:pt x="1896810" y="213423"/>
                </a:moveTo>
                <a:cubicBezTo>
                  <a:pt x="1952117" y="230956"/>
                  <a:pt x="2021223" y="251315"/>
                  <a:pt x="2072943" y="268834"/>
                </a:cubicBezTo>
                <a:moveTo>
                  <a:pt x="559152" y="649026"/>
                </a:moveTo>
                <a:cubicBezTo>
                  <a:pt x="544696" y="629866"/>
                  <a:pt x="534717" y="605725"/>
                  <a:pt x="528397" y="590696"/>
                </a:cubicBezTo>
              </a:path>
            </a:pathLst>
          </a:custGeom>
          <a:solidFill>
            <a:srgbClr val="5197BE"/>
          </a:solidFill>
          <a:ln w="53975" cap="rnd" cmpd="dbl">
            <a:solidFill>
              <a:srgbClr val="A7C7D8"/>
            </a:solidFill>
            <a:bevel/>
            <a:extLst>
              <a:ext uri="{C807C97D-BFC1-408E-A445-0C87EB9F89A2}">
                <ask:lineSketchStyleProps xmlns:ask="http://schemas.microsoft.com/office/drawing/2018/sketchyshapes" sd="1219033472">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de-DE" sz="2400" dirty="0">
                <a:latin typeface="Lato" panose="020F0502020204030203" pitchFamily="34" charset="0"/>
              </a:rPr>
              <a:t>Wie ist die Raumluft hier?</a:t>
            </a:r>
            <a:br>
              <a:rPr lang="de-DE" sz="2400" dirty="0">
                <a:latin typeface="Lato" panose="020F0502020204030203" pitchFamily="34" charset="0"/>
              </a:rPr>
            </a:br>
            <a:r>
              <a:rPr lang="de-DE" sz="2400" dirty="0">
                <a:latin typeface="Lato" panose="020F0502020204030203" pitchFamily="34" charset="0"/>
              </a:rPr>
              <a:t>Wie müde sind Sie?</a:t>
            </a:r>
          </a:p>
          <a:p>
            <a:pPr algn="ctr"/>
            <a:r>
              <a:rPr lang="de-DE" sz="2400" dirty="0">
                <a:latin typeface="Lato" panose="020F0502020204030203" pitchFamily="34" charset="0"/>
              </a:rPr>
              <a:t>Ist Fenster Öffnen eine Option?</a:t>
            </a:r>
          </a:p>
        </p:txBody>
      </p:sp>
      <p:sp>
        <p:nvSpPr>
          <p:cNvPr id="2" name="Inhaltsplatzhalter 2">
            <a:extLst>
              <a:ext uri="{FF2B5EF4-FFF2-40B4-BE49-F238E27FC236}">
                <a16:creationId xmlns:a16="http://schemas.microsoft.com/office/drawing/2014/main" id="{1C7EF8FF-77F6-40FB-82BE-46EBA73F7097}"/>
              </a:ext>
            </a:extLst>
          </p:cNvPr>
          <p:cNvSpPr txBox="1">
            <a:spLocks/>
          </p:cNvSpPr>
          <p:nvPr/>
        </p:nvSpPr>
        <p:spPr>
          <a:xfrm rot="861686" flipH="1">
            <a:off x="9124848" y="3673339"/>
            <a:ext cx="2853202" cy="1087009"/>
          </a:xfrm>
          <a:prstGeom prst="homePlate">
            <a:avLst>
              <a:gd name="adj" fmla="val 38199"/>
            </a:avLst>
          </a:prstGeom>
          <a:solidFill>
            <a:srgbClr val="5197BE"/>
          </a:solidFill>
          <a:ln>
            <a:solidFill>
              <a:schemeClr val="bg1"/>
            </a:solidFill>
          </a:ln>
        </p:spPr>
        <p:txBody>
          <a:bodyPr vert="horz" lIns="91440" tIns="45720" rIns="91440" bIns="45720" rtlCol="0" anchor="ctr" anchorCtr="1">
            <a:normAutofit fontScale="32500" lnSpcReduction="200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7400" dirty="0"/>
              <a:t>WHO-Grenze</a:t>
            </a:r>
          </a:p>
          <a:p>
            <a:pPr marL="0" indent="0">
              <a:buFont typeface="Arial" panose="020B0604020202020204" pitchFamily="34" charset="0"/>
              <a:buNone/>
            </a:pPr>
            <a:r>
              <a:rPr lang="de-AT" sz="7400" dirty="0"/>
              <a:t>für gesunde Luft</a:t>
            </a:r>
            <a:endParaRPr lang="de-AT" sz="4000" dirty="0"/>
          </a:p>
        </p:txBody>
      </p:sp>
      <p:sp>
        <p:nvSpPr>
          <p:cNvPr id="17" name="Textfeld 16">
            <a:extLst>
              <a:ext uri="{FF2B5EF4-FFF2-40B4-BE49-F238E27FC236}">
                <a16:creationId xmlns:a16="http://schemas.microsoft.com/office/drawing/2014/main" id="{4C5D887A-4A93-DBCA-29F3-3746732CCE84}"/>
              </a:ext>
            </a:extLst>
          </p:cNvPr>
          <p:cNvSpPr txBox="1"/>
          <p:nvPr/>
        </p:nvSpPr>
        <p:spPr>
          <a:xfrm>
            <a:off x="3365512" y="5494225"/>
            <a:ext cx="6101254" cy="646331"/>
          </a:xfrm>
          <a:prstGeom prst="rect">
            <a:avLst/>
          </a:prstGeom>
          <a:solidFill>
            <a:schemeClr val="bg2"/>
          </a:solidFill>
          <a:ln>
            <a:solidFill>
              <a:srgbClr val="5197BE"/>
            </a:solidFill>
          </a:ln>
        </p:spPr>
        <p:txBody>
          <a:bodyPr wrap="square">
            <a:spAutoFit/>
          </a:bodyPr>
          <a:lstStyle/>
          <a:p>
            <a:r>
              <a:rPr lang="de-DE" sz="3600" dirty="0">
                <a:latin typeface="Lato" panose="020F0502020204030203" pitchFamily="34" charset="0"/>
              </a:rPr>
              <a:t>Kopfschmerzen &amp; Müdigkeit</a:t>
            </a:r>
          </a:p>
        </p:txBody>
      </p:sp>
    </p:spTree>
    <p:extLst>
      <p:ext uri="{BB962C8B-B14F-4D97-AF65-F5344CB8AC3E}">
        <p14:creationId xmlns:p14="http://schemas.microsoft.com/office/powerpoint/2010/main" val="291769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8" grpId="0" animBg="1"/>
      <p:bldP spid="2"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Text, Schrift, Screenshot, Logo enthält.&#10;&#10;Automatisch generierte Beschreibung">
            <a:extLst>
              <a:ext uri="{FF2B5EF4-FFF2-40B4-BE49-F238E27FC236}">
                <a16:creationId xmlns:a16="http://schemas.microsoft.com/office/drawing/2014/main" id="{478C6372-9F23-8C9B-4059-FEDCF54F33FD}"/>
              </a:ext>
            </a:extLst>
          </p:cNvPr>
          <p:cNvPicPr>
            <a:picLocks noChangeAspect="1"/>
          </p:cNvPicPr>
          <p:nvPr/>
        </p:nvPicPr>
        <p:blipFill>
          <a:blip r:embed="rId3"/>
          <a:stretch>
            <a:fillRect/>
          </a:stretch>
        </p:blipFill>
        <p:spPr>
          <a:xfrm>
            <a:off x="0" y="2643"/>
            <a:ext cx="12192000" cy="6822000"/>
          </a:xfrm>
          <a:prstGeom prst="rect">
            <a:avLst/>
          </a:prstGeom>
        </p:spPr>
      </p:pic>
      <p:sp>
        <p:nvSpPr>
          <p:cNvPr id="6" name="Rechteck 5">
            <a:extLst>
              <a:ext uri="{FF2B5EF4-FFF2-40B4-BE49-F238E27FC236}">
                <a16:creationId xmlns:a16="http://schemas.microsoft.com/office/drawing/2014/main" id="{5D6588FD-4270-2133-C0F5-9D6CF7499842}"/>
              </a:ext>
            </a:extLst>
          </p:cNvPr>
          <p:cNvSpPr/>
          <p:nvPr/>
        </p:nvSpPr>
        <p:spPr>
          <a:xfrm flipV="1">
            <a:off x="10592991" y="-122190"/>
            <a:ext cx="501889" cy="1221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Lato" panose="020F0502020204030203" pitchFamily="34" charset="0"/>
            </a:endParaRPr>
          </a:p>
        </p:txBody>
      </p:sp>
      <p:pic>
        <p:nvPicPr>
          <p:cNvPr id="7" name="Grafik 6">
            <a:extLst>
              <a:ext uri="{FF2B5EF4-FFF2-40B4-BE49-F238E27FC236}">
                <a16:creationId xmlns:a16="http://schemas.microsoft.com/office/drawing/2014/main" id="{1114516F-420C-525F-D810-1A6B2225771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004" y="25104"/>
            <a:ext cx="1255363" cy="1080416"/>
          </a:xfrm>
          <a:prstGeom prst="rect">
            <a:avLst/>
          </a:prstGeom>
        </p:spPr>
      </p:pic>
      <p:grpSp>
        <p:nvGrpSpPr>
          <p:cNvPr id="21" name="Gruppieren 20">
            <a:extLst>
              <a:ext uri="{FF2B5EF4-FFF2-40B4-BE49-F238E27FC236}">
                <a16:creationId xmlns:a16="http://schemas.microsoft.com/office/drawing/2014/main" id="{BD27A276-2E4C-E708-D124-13B841B5B50E}"/>
              </a:ext>
            </a:extLst>
          </p:cNvPr>
          <p:cNvGrpSpPr/>
          <p:nvPr/>
        </p:nvGrpSpPr>
        <p:grpSpPr>
          <a:xfrm>
            <a:off x="-32867" y="5496013"/>
            <a:ext cx="12178863" cy="1291941"/>
            <a:chOff x="-32867" y="5496013"/>
            <a:chExt cx="12178863" cy="1291941"/>
          </a:xfrm>
        </p:grpSpPr>
        <p:pic>
          <p:nvPicPr>
            <p:cNvPr id="18" name="Grafik 17" descr="Ein Bild, das Text, Schrift, Screenshot, Logo enthält.&#10;&#10;Automatisch generierte Beschreibung">
              <a:extLst>
                <a:ext uri="{FF2B5EF4-FFF2-40B4-BE49-F238E27FC236}">
                  <a16:creationId xmlns:a16="http://schemas.microsoft.com/office/drawing/2014/main" id="{92BAEA95-7B01-6F13-E35E-B5F540EACEB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6004" y="5574096"/>
              <a:ext cx="11927772" cy="1213858"/>
            </a:xfrm>
            <a:prstGeom prst="rect">
              <a:avLst/>
            </a:prstGeom>
          </p:spPr>
        </p:pic>
        <p:sp>
          <p:nvSpPr>
            <p:cNvPr id="8" name="Textfeld 7">
              <a:extLst>
                <a:ext uri="{FF2B5EF4-FFF2-40B4-BE49-F238E27FC236}">
                  <a16:creationId xmlns:a16="http://schemas.microsoft.com/office/drawing/2014/main" id="{1B2740CF-0BD0-20A8-1E09-2E8F9285D26A}"/>
                </a:ext>
              </a:extLst>
            </p:cNvPr>
            <p:cNvSpPr txBox="1"/>
            <p:nvPr/>
          </p:nvSpPr>
          <p:spPr>
            <a:xfrm>
              <a:off x="-32867" y="5496013"/>
              <a:ext cx="12178863" cy="1213858"/>
            </a:xfrm>
            <a:prstGeom prst="rect">
              <a:avLst/>
            </a:prstGeom>
            <a:noFill/>
          </p:spPr>
          <p:txBody>
            <a:bodyPr wrap="square">
              <a:spAutoFit/>
            </a:bodyPr>
            <a:lstStyle/>
            <a:p>
              <a:pPr algn="ctr" defTabSz="914400">
                <a:lnSpc>
                  <a:spcPct val="120000"/>
                </a:lnSpc>
                <a:spcBef>
                  <a:spcPts val="600"/>
                </a:spcBef>
              </a:pPr>
              <a:r>
                <a:rPr lang="de-AT" sz="3200" dirty="0">
                  <a:solidFill>
                    <a:schemeClr val="bg1"/>
                  </a:solidFill>
                  <a:latin typeface="Lato" panose="020F0502020204030203" pitchFamily="34" charset="0"/>
                </a:rPr>
                <a:t>Wenn wir kein Wasser trinken, das andere schon im  Mund hatten,</a:t>
              </a:r>
              <a:br>
                <a:rPr lang="de-AT" sz="3200" dirty="0">
                  <a:solidFill>
                    <a:schemeClr val="bg1"/>
                  </a:solidFill>
                  <a:latin typeface="Lato" panose="020F0502020204030203" pitchFamily="34" charset="0"/>
                </a:rPr>
              </a:br>
              <a:r>
                <a:rPr lang="de-AT" sz="3200" dirty="0">
                  <a:solidFill>
                    <a:schemeClr val="bg1"/>
                  </a:solidFill>
                  <a:latin typeface="Lato" panose="020F0502020204030203" pitchFamily="34" charset="0"/>
                </a:rPr>
                <a:t>warum atmen wir Luft ein, die andere schon in sich hatten?</a:t>
              </a:r>
            </a:p>
          </p:txBody>
        </p:sp>
      </p:grpSp>
      <p:sp>
        <p:nvSpPr>
          <p:cNvPr id="3" name="Textfeld 2">
            <a:extLst>
              <a:ext uri="{FF2B5EF4-FFF2-40B4-BE49-F238E27FC236}">
                <a16:creationId xmlns:a16="http://schemas.microsoft.com/office/drawing/2014/main" id="{C4248F42-9FD3-5DE8-859C-D60D22331626}"/>
              </a:ext>
            </a:extLst>
          </p:cNvPr>
          <p:cNvSpPr txBox="1"/>
          <p:nvPr/>
        </p:nvSpPr>
        <p:spPr>
          <a:xfrm>
            <a:off x="5148152" y="3796951"/>
            <a:ext cx="6266081" cy="811721"/>
          </a:xfrm>
          <a:prstGeom prst="rect">
            <a:avLst/>
          </a:prstGeom>
          <a:solidFill>
            <a:srgbClr val="8F627A"/>
          </a:solidFill>
          <a:ln>
            <a:solidFill>
              <a:schemeClr val="bg1"/>
            </a:solidFill>
          </a:ln>
        </p:spPr>
        <p:txBody>
          <a:bodyPr wrap="square" anchor="ctr" anchorCtr="0">
            <a:noAutofit/>
          </a:bodyPr>
          <a:lstStyle/>
          <a:p>
            <a:r>
              <a:rPr lang="de-AT" sz="2800" dirty="0">
                <a:solidFill>
                  <a:schemeClr val="bg1"/>
                </a:solidFill>
                <a:latin typeface="Lato" panose="020F0502020204030203" pitchFamily="34" charset="0"/>
              </a:rPr>
              <a:t>jeder 25. Atemzug verbrauchte Luft</a:t>
            </a:r>
            <a:endParaRPr lang="de-DE" sz="2800" dirty="0">
              <a:latin typeface="Lato" panose="020F0502020204030203" pitchFamily="34" charset="0"/>
            </a:endParaRPr>
          </a:p>
        </p:txBody>
      </p:sp>
      <p:sp>
        <p:nvSpPr>
          <p:cNvPr id="9" name="Textfeld 8">
            <a:extLst>
              <a:ext uri="{FF2B5EF4-FFF2-40B4-BE49-F238E27FC236}">
                <a16:creationId xmlns:a16="http://schemas.microsoft.com/office/drawing/2014/main" id="{F0680553-B265-19F8-A1B2-210AF50262BE}"/>
              </a:ext>
            </a:extLst>
          </p:cNvPr>
          <p:cNvSpPr txBox="1"/>
          <p:nvPr/>
        </p:nvSpPr>
        <p:spPr>
          <a:xfrm>
            <a:off x="5148151" y="2948541"/>
            <a:ext cx="6266081" cy="811721"/>
          </a:xfrm>
          <a:prstGeom prst="rect">
            <a:avLst/>
          </a:prstGeom>
          <a:solidFill>
            <a:srgbClr val="846B88"/>
          </a:solidFill>
          <a:ln>
            <a:solidFill>
              <a:schemeClr val="bg1"/>
            </a:solidFill>
          </a:ln>
        </p:spPr>
        <p:txBody>
          <a:bodyPr wrap="square" anchor="ctr" anchorCtr="0">
            <a:noAutofit/>
          </a:bodyPr>
          <a:lstStyle/>
          <a:p>
            <a:r>
              <a:rPr lang="de-AT" sz="2800" dirty="0">
                <a:solidFill>
                  <a:schemeClr val="bg1"/>
                </a:solidFill>
                <a:latin typeface="Lato" panose="020F0502020204030203" pitchFamily="34" charset="0"/>
              </a:rPr>
              <a:t>jeder 65. Atemzug verbrauchte Luft</a:t>
            </a:r>
            <a:endParaRPr lang="de-DE" sz="2800" dirty="0">
              <a:latin typeface="Lato" panose="020F0502020204030203" pitchFamily="34" charset="0"/>
            </a:endParaRPr>
          </a:p>
        </p:txBody>
      </p:sp>
      <p:sp>
        <p:nvSpPr>
          <p:cNvPr id="10" name="Textfeld 9">
            <a:extLst>
              <a:ext uri="{FF2B5EF4-FFF2-40B4-BE49-F238E27FC236}">
                <a16:creationId xmlns:a16="http://schemas.microsoft.com/office/drawing/2014/main" id="{7BE55B81-0B3C-37E3-6619-71E08F9EF638}"/>
              </a:ext>
            </a:extLst>
          </p:cNvPr>
          <p:cNvSpPr txBox="1"/>
          <p:nvPr/>
        </p:nvSpPr>
        <p:spPr>
          <a:xfrm>
            <a:off x="5148150" y="4647603"/>
            <a:ext cx="6266081" cy="811721"/>
          </a:xfrm>
          <a:prstGeom prst="rect">
            <a:avLst/>
          </a:prstGeom>
          <a:solidFill>
            <a:srgbClr val="A15369"/>
          </a:solidFill>
          <a:ln>
            <a:solidFill>
              <a:schemeClr val="bg1"/>
            </a:solidFill>
          </a:ln>
        </p:spPr>
        <p:txBody>
          <a:bodyPr wrap="square" anchor="ctr" anchorCtr="0">
            <a:noAutofit/>
          </a:bodyPr>
          <a:lstStyle/>
          <a:p>
            <a:r>
              <a:rPr lang="de-AT" sz="2800" dirty="0">
                <a:solidFill>
                  <a:schemeClr val="bg1"/>
                </a:solidFill>
                <a:latin typeface="Lato" panose="020F0502020204030203" pitchFamily="34" charset="0"/>
              </a:rPr>
              <a:t>jeder 15. Atemzug verbrauchte Luft</a:t>
            </a:r>
            <a:endParaRPr lang="de-DE" sz="2800" dirty="0">
              <a:latin typeface="Lato" panose="020F0502020204030203" pitchFamily="34" charset="0"/>
            </a:endParaRPr>
          </a:p>
        </p:txBody>
      </p:sp>
    </p:spTree>
    <p:extLst>
      <p:ext uri="{BB962C8B-B14F-4D97-AF65-F5344CB8AC3E}">
        <p14:creationId xmlns:p14="http://schemas.microsoft.com/office/powerpoint/2010/main" val="11298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theme/theme1.xml><?xml version="1.0" encoding="utf-8"?>
<a:theme xmlns:a="http://schemas.openxmlformats.org/drawingml/2006/main" name="Benutzerdefiniertes Design">
  <a:themeElements>
    <a:clrScheme name="Bla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1998</Words>
  <Application>Microsoft Macintosh PowerPoint</Application>
  <PresentationFormat>Breitbild</PresentationFormat>
  <Paragraphs>233</Paragraphs>
  <Slides>31</Slides>
  <Notes>27</Notes>
  <HiddenSlides>0</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31</vt:i4>
      </vt:variant>
    </vt:vector>
  </HeadingPairs>
  <TitlesOfParts>
    <vt:vector size="38" baseType="lpstr">
      <vt:lpstr>.Apple Color Emoji UI</vt:lpstr>
      <vt:lpstr>Arial</vt:lpstr>
      <vt:lpstr>Courier New</vt:lpstr>
      <vt:lpstr>Lato</vt:lpstr>
      <vt:lpstr>Wingdings</vt:lpstr>
      <vt:lpstr>YADXm3pZ1HU 0</vt:lpstr>
      <vt:lpstr>Benutzerdefiniertes Design</vt:lpstr>
      <vt:lpstr>PowerPoint-Präsentation</vt:lpstr>
      <vt:lpstr>Luft- &amp; Wasserqualität im Vergleich </vt:lpstr>
      <vt:lpstr>Tägliche Menge Luft &amp; Wasser in Liter?</vt:lpstr>
      <vt:lpstr>Welche Werte uns wichtig für uns &amp; unsere Kinder in Schule/Arbeit/Privatleben?</vt:lpstr>
      <vt:lpstr>Gesunde Raumluft sichert unsere Werte!</vt:lpstr>
      <vt:lpstr>Möglichkeiten zur Raumluftverbesserung:</vt:lpstr>
      <vt:lpstr>PowerPoint-Präsentation</vt:lpstr>
      <vt:lpstr>PowerPoint-Präsentation</vt:lpstr>
      <vt:lpstr>PowerPoint-Präsentation</vt:lpstr>
      <vt:lpstr>WARUM IST CO₂-MESSUNG SO WICHTIG?</vt:lpstr>
      <vt:lpstr>Möglichkeiten der Raumluftverbesserung:</vt:lpstr>
      <vt:lpstr>Kluger Umgang mit Pathogenen</vt:lpstr>
      <vt:lpstr>Sommer/Herbst 2024 &amp; Krankheiten?</vt:lpstr>
      <vt:lpstr>Wichtiger Aspekt: Personenanzahl/Raum</vt:lpstr>
      <vt:lpstr>Aspekt Personenanzahl</vt:lpstr>
      <vt:lpstr>Ergebnis in Klassenräumen o.Ä.:  Stoßlüftung – nicht ausreichend!</vt:lpstr>
      <vt:lpstr>Kipplüftung: erstaunlich nachhaltig</vt:lpstr>
      <vt:lpstr>HEPA-Reiniger: Eine weitere „Schutzschicht"</vt:lpstr>
      <vt:lpstr>Zu beachten:</vt:lpstr>
      <vt:lpstr>Österreichische Schulrealität Oktober &amp; November 2023</vt:lpstr>
      <vt:lpstr>Der Elefant im Raum oder das Pferd im Klassenzimmer?</vt:lpstr>
      <vt:lpstr>Best Practise: HLWT Wien 21 – Biosaal &amp; Co</vt:lpstr>
      <vt:lpstr>Effekte guter &amp; gesunder Raumluft</vt:lpstr>
      <vt:lpstr>PowerPoint-Präsentation</vt:lpstr>
      <vt:lpstr>IGÖ – Verein aus eigener Betroffenheit</vt:lpstr>
      <vt:lpstr>PowerPoint-Präsentation</vt:lpstr>
      <vt:lpstr>PowerPoint-Präsentation</vt:lpstr>
      <vt:lpstr>IGÖ-Botschafter:innen</vt:lpstr>
      <vt:lpstr>Aktuelle Studien Österreich  Luft &amp; Pathogene </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KUNNERT Veronika</dc:creator>
  <cp:keywords/>
  <dc:description/>
  <cp:lastModifiedBy>KUNNERT Veronika</cp:lastModifiedBy>
  <cp:revision>21</cp:revision>
  <cp:lastPrinted>2024-08-20T13:04:20Z</cp:lastPrinted>
  <dcterms:created xsi:type="dcterms:W3CDTF">2022-10-05T18:44:04Z</dcterms:created>
  <dcterms:modified xsi:type="dcterms:W3CDTF">2024-09-07T12:38:14Z</dcterms:modified>
  <cp:category/>
</cp:coreProperties>
</file>